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8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83" r:id="rId15"/>
    <p:sldId id="268" r:id="rId16"/>
    <p:sldId id="269" r:id="rId17"/>
    <p:sldId id="270" r:id="rId18"/>
    <p:sldId id="271" r:id="rId19"/>
    <p:sldId id="274" r:id="rId20"/>
    <p:sldId id="273" r:id="rId21"/>
    <p:sldId id="272" r:id="rId22"/>
    <p:sldId id="275" r:id="rId23"/>
    <p:sldId id="276" r:id="rId24"/>
    <p:sldId id="277" r:id="rId25"/>
    <p:sldId id="278" r:id="rId26"/>
    <p:sldId id="279" r:id="rId27"/>
    <p:sldId id="284" r:id="rId28"/>
    <p:sldId id="280" r:id="rId29"/>
    <p:sldId id="285" r:id="rId30"/>
    <p:sldId id="281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2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08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71CCAD-D450-4293-ABD1-B13F22F146E5}" type="datetimeFigureOut">
              <a:rPr lang="pt-BR" smtClean="0"/>
              <a:pPr/>
              <a:t>27/11/2007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6CFCDF-76EA-493C-95AA-C51FD6190F4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CFCDF-76EA-493C-95AA-C51FD6190F45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F424-A01C-44D3-B8F5-D0FC41FA5B08}" type="datetimeFigureOut">
              <a:rPr lang="pt-BR" smtClean="0"/>
              <a:pPr/>
              <a:t>27/11/2007</a:t>
            </a:fld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32F5E-D029-484A-8BFF-08C8F52DECE3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643570" y="6215082"/>
            <a:ext cx="3071834" cy="5000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pt-BR" sz="4000" b="1" dirty="0" err="1" smtClean="0">
                <a:solidFill>
                  <a:prstClr val="black"/>
                </a:solidFill>
              </a:rPr>
              <a:t>thiago</a:t>
            </a:r>
            <a:r>
              <a:rPr lang="pt-BR" sz="4000" b="1" dirty="0" smtClean="0">
                <a:solidFill>
                  <a:prstClr val="black"/>
                </a:solidFill>
              </a:rPr>
              <a:t>.</a:t>
            </a:r>
            <a:r>
              <a:rPr lang="pt-BR" sz="4000" b="1" dirty="0" err="1" smtClean="0">
                <a:solidFill>
                  <a:srgbClr val="4F81BD"/>
                </a:solidFill>
              </a:rPr>
              <a:t>fagury</a:t>
            </a:r>
            <a:endParaRPr lang="pt-BR" sz="4000" b="1" dirty="0" smtClean="0">
              <a:solidFill>
                <a:srgbClr val="4F81BD"/>
              </a:solidFill>
            </a:endParaRPr>
          </a:p>
          <a:p>
            <a:endParaRPr lang="pt-B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5430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33FAF424-A01C-44D3-B8F5-D0FC41FA5B08}" type="datetimeFigureOut">
              <a:rPr lang="pt-BR" smtClean="0"/>
              <a:pPr/>
              <a:t>27/11/2007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643570" y="6215082"/>
            <a:ext cx="3071834" cy="5000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pt-BR" sz="4000" b="1" dirty="0" err="1" smtClean="0">
                <a:solidFill>
                  <a:prstClr val="black"/>
                </a:solidFill>
              </a:rPr>
              <a:t>thiago</a:t>
            </a:r>
            <a:r>
              <a:rPr lang="pt-BR" sz="4000" b="1" dirty="0" smtClean="0">
                <a:solidFill>
                  <a:prstClr val="black"/>
                </a:solidFill>
              </a:rPr>
              <a:t>.</a:t>
            </a:r>
            <a:r>
              <a:rPr lang="pt-BR" sz="4000" b="1" dirty="0" err="1" smtClean="0">
                <a:solidFill>
                  <a:srgbClr val="4F81BD"/>
                </a:solidFill>
              </a:rPr>
              <a:t>fagury</a:t>
            </a:r>
            <a:endParaRPr lang="pt-BR" sz="4000" b="1" dirty="0" smtClean="0">
              <a:solidFill>
                <a:srgbClr val="4F81BD"/>
              </a:solidFill>
            </a:endParaRPr>
          </a:p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2143108" y="6357958"/>
            <a:ext cx="13573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D9F32F5E-D029-484A-8BFF-08C8F52DECE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1571604" y="2143116"/>
            <a:ext cx="645433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bg1"/>
                </a:solidFill>
              </a:rPr>
              <a:t>Análise de Requisitos, </a:t>
            </a:r>
          </a:p>
          <a:p>
            <a:r>
              <a:rPr lang="pt-BR" sz="5400" dirty="0" smtClean="0">
                <a:solidFill>
                  <a:schemeClr val="bg1"/>
                </a:solidFill>
              </a:rPr>
              <a:t>RUP e CMMI</a:t>
            </a:r>
          </a:p>
        </p:txBody>
      </p:sp>
      <p:sp>
        <p:nvSpPr>
          <p:cNvPr id="8" name="Retângulo 7"/>
          <p:cNvSpPr/>
          <p:nvPr/>
        </p:nvSpPr>
        <p:spPr>
          <a:xfrm>
            <a:off x="1714480" y="3857628"/>
            <a:ext cx="5857916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1633911" y="4000504"/>
            <a:ext cx="2580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accent1"/>
                </a:solidFill>
              </a:rPr>
              <a:t>Prof. Thiago </a:t>
            </a:r>
            <a:r>
              <a:rPr lang="pt-BR" b="1" dirty="0" err="1" smtClean="0">
                <a:solidFill>
                  <a:schemeClr val="accent1"/>
                </a:solidFill>
              </a:rPr>
              <a:t>Fagury</a:t>
            </a:r>
            <a:r>
              <a:rPr lang="pt-BR" b="1" dirty="0" smtClean="0">
                <a:solidFill>
                  <a:schemeClr val="accent1"/>
                </a:solidFill>
              </a:rPr>
              <a:t> de Sá</a:t>
            </a:r>
            <a:endParaRPr lang="pt-BR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3708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3. Análise de Requisitos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714348" y="1428736"/>
            <a:ext cx="74295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</a:rPr>
              <a:t>3.1 – Identificação (</a:t>
            </a:r>
            <a:r>
              <a:rPr lang="pt-BR" sz="4000" dirty="0" err="1" smtClean="0">
                <a:solidFill>
                  <a:schemeClr val="bg1"/>
                </a:solidFill>
              </a:rPr>
              <a:t>Elicitação</a:t>
            </a:r>
            <a:r>
              <a:rPr lang="pt-BR" sz="4000" dirty="0" smtClean="0">
                <a:solidFill>
                  <a:schemeClr val="bg1"/>
                </a:solidFill>
              </a:rPr>
              <a:t>):</a:t>
            </a:r>
          </a:p>
          <a:p>
            <a:r>
              <a:rPr lang="pt-BR" sz="4000" dirty="0">
                <a:solidFill>
                  <a:schemeClr val="bg1"/>
                </a:solidFill>
              </a:rPr>
              <a:t>	</a:t>
            </a:r>
            <a:r>
              <a:rPr lang="pt-BR" sz="4000" dirty="0" smtClean="0">
                <a:solidFill>
                  <a:schemeClr val="bg1"/>
                </a:solidFill>
              </a:rPr>
              <a:t>- Entrevistas e questionários;</a:t>
            </a:r>
          </a:p>
          <a:p>
            <a:r>
              <a:rPr lang="pt-BR" sz="4000" dirty="0">
                <a:solidFill>
                  <a:schemeClr val="bg1"/>
                </a:solidFill>
              </a:rPr>
              <a:t>	</a:t>
            </a:r>
            <a:r>
              <a:rPr lang="pt-BR" sz="4000" dirty="0" smtClean="0">
                <a:solidFill>
                  <a:schemeClr val="bg1"/>
                </a:solidFill>
              </a:rPr>
              <a:t>- Workshops de requisitos;</a:t>
            </a:r>
          </a:p>
          <a:p>
            <a:r>
              <a:rPr lang="pt-BR" sz="4000" dirty="0">
                <a:solidFill>
                  <a:schemeClr val="bg1"/>
                </a:solidFill>
              </a:rPr>
              <a:t>	</a:t>
            </a:r>
            <a:r>
              <a:rPr lang="pt-BR" sz="4000" dirty="0" smtClean="0">
                <a:solidFill>
                  <a:schemeClr val="bg1"/>
                </a:solidFill>
              </a:rPr>
              <a:t>- Cenários;</a:t>
            </a:r>
          </a:p>
          <a:p>
            <a:r>
              <a:rPr lang="pt-BR" sz="4000" dirty="0">
                <a:solidFill>
                  <a:schemeClr val="bg1"/>
                </a:solidFill>
              </a:rPr>
              <a:t>	</a:t>
            </a:r>
            <a:r>
              <a:rPr lang="pt-BR" sz="4000" dirty="0" smtClean="0">
                <a:solidFill>
                  <a:schemeClr val="bg1"/>
                </a:solidFill>
              </a:rPr>
              <a:t>- Prototipagem;</a:t>
            </a:r>
          </a:p>
          <a:p>
            <a:r>
              <a:rPr lang="pt-BR" sz="4000" dirty="0">
                <a:solidFill>
                  <a:schemeClr val="bg1"/>
                </a:solidFill>
              </a:rPr>
              <a:t>	</a:t>
            </a:r>
            <a:r>
              <a:rPr lang="pt-BR" sz="4000" dirty="0" smtClean="0">
                <a:solidFill>
                  <a:schemeClr val="bg1"/>
                </a:solidFill>
              </a:rPr>
              <a:t>- Estudo etnográfico (social).</a:t>
            </a:r>
            <a:endParaRPr lang="pt-BR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3708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3. Análise de Requisitos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857224" y="1714488"/>
            <a:ext cx="74295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</a:rPr>
              <a:t>3.2 – Análise e Negociação:</a:t>
            </a:r>
          </a:p>
          <a:p>
            <a:r>
              <a:rPr lang="pt-BR" sz="4000" dirty="0">
                <a:solidFill>
                  <a:schemeClr val="bg1"/>
                </a:solidFill>
              </a:rPr>
              <a:t>	</a:t>
            </a:r>
            <a:r>
              <a:rPr lang="pt-BR" sz="4000" dirty="0" smtClean="0">
                <a:solidFill>
                  <a:schemeClr val="bg1"/>
                </a:solidFill>
              </a:rPr>
              <a:t>- Classificação (módulos);</a:t>
            </a:r>
          </a:p>
          <a:p>
            <a:r>
              <a:rPr lang="pt-BR" sz="4000" dirty="0">
                <a:solidFill>
                  <a:schemeClr val="bg1"/>
                </a:solidFill>
              </a:rPr>
              <a:t>	</a:t>
            </a:r>
            <a:r>
              <a:rPr lang="pt-BR" sz="4000" dirty="0" smtClean="0">
                <a:solidFill>
                  <a:schemeClr val="bg1"/>
                </a:solidFill>
              </a:rPr>
              <a:t>- Resolução de Conflitos;</a:t>
            </a:r>
          </a:p>
          <a:p>
            <a:r>
              <a:rPr lang="pt-BR" sz="4000" dirty="0">
                <a:solidFill>
                  <a:schemeClr val="bg1"/>
                </a:solidFill>
              </a:rPr>
              <a:t>	</a:t>
            </a:r>
            <a:r>
              <a:rPr lang="pt-BR" sz="4000" dirty="0" smtClean="0">
                <a:solidFill>
                  <a:schemeClr val="bg1"/>
                </a:solidFill>
              </a:rPr>
              <a:t>- </a:t>
            </a:r>
            <a:r>
              <a:rPr lang="pt-BR" sz="4000" dirty="0" err="1" smtClean="0">
                <a:solidFill>
                  <a:schemeClr val="bg1"/>
                </a:solidFill>
              </a:rPr>
              <a:t>Prioritização</a:t>
            </a:r>
            <a:r>
              <a:rPr lang="pt-BR" sz="4000" dirty="0" smtClean="0">
                <a:solidFill>
                  <a:schemeClr val="bg1"/>
                </a:solidFill>
              </a:rPr>
              <a:t> (ranking);</a:t>
            </a:r>
          </a:p>
          <a:p>
            <a:r>
              <a:rPr lang="pt-BR" sz="4000" dirty="0">
                <a:solidFill>
                  <a:schemeClr val="bg1"/>
                </a:solidFill>
              </a:rPr>
              <a:t>	</a:t>
            </a:r>
            <a:r>
              <a:rPr lang="pt-BR" sz="4000" dirty="0" smtClean="0">
                <a:solidFill>
                  <a:schemeClr val="bg1"/>
                </a:solidFill>
              </a:rPr>
              <a:t>- Confirmação (ok?)</a:t>
            </a:r>
          </a:p>
          <a:p>
            <a:endParaRPr lang="pt-BR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3708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3. Análise de Requisitos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714348" y="1428736"/>
            <a:ext cx="742955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chemeClr val="bg1"/>
                </a:solidFill>
              </a:rPr>
              <a:t>3.3 – Especificação e Documentação:</a:t>
            </a:r>
          </a:p>
          <a:p>
            <a:r>
              <a:rPr lang="pt-BR" sz="3200" dirty="0">
                <a:solidFill>
                  <a:schemeClr val="bg1"/>
                </a:solidFill>
              </a:rPr>
              <a:t>	</a:t>
            </a:r>
            <a:r>
              <a:rPr lang="pt-BR" sz="3200" dirty="0" smtClean="0">
                <a:solidFill>
                  <a:schemeClr val="bg1"/>
                </a:solidFill>
              </a:rPr>
              <a:t>- Confecção do </a:t>
            </a:r>
            <a:r>
              <a:rPr lang="pt-BR" sz="3200" dirty="0" err="1" smtClean="0">
                <a:solidFill>
                  <a:schemeClr val="bg1"/>
                </a:solidFill>
              </a:rPr>
              <a:t>Doc</a:t>
            </a:r>
            <a:r>
              <a:rPr lang="pt-BR" sz="3200" dirty="0" smtClean="0">
                <a:solidFill>
                  <a:schemeClr val="bg1"/>
                </a:solidFill>
              </a:rPr>
              <a:t>. Esp. Requisitos:</a:t>
            </a:r>
          </a:p>
          <a:p>
            <a:r>
              <a:rPr lang="pt-BR" sz="2800" dirty="0" smtClean="0">
                <a:solidFill>
                  <a:schemeClr val="bg1"/>
                </a:solidFill>
              </a:rPr>
              <a:t>	    &gt;&gt; IEEE/ANSI 830-1993;</a:t>
            </a:r>
          </a:p>
          <a:p>
            <a:pPr lvl="1"/>
            <a:r>
              <a:rPr lang="pt-BR" sz="3200" dirty="0">
                <a:solidFill>
                  <a:schemeClr val="bg1"/>
                </a:solidFill>
              </a:rPr>
              <a:t>	</a:t>
            </a:r>
            <a:r>
              <a:rPr lang="pt-BR" sz="3200" dirty="0" smtClean="0">
                <a:solidFill>
                  <a:schemeClr val="bg1"/>
                </a:solidFill>
              </a:rPr>
              <a:t>- Requisitos do utilizador:</a:t>
            </a:r>
          </a:p>
          <a:p>
            <a:pPr lvl="1"/>
            <a:r>
              <a:rPr lang="pt-BR" sz="3200" dirty="0">
                <a:solidFill>
                  <a:schemeClr val="bg1"/>
                </a:solidFill>
              </a:rPr>
              <a:t>	 </a:t>
            </a:r>
            <a:r>
              <a:rPr lang="pt-BR" sz="3200" dirty="0" smtClean="0">
                <a:solidFill>
                  <a:schemeClr val="bg1"/>
                </a:solidFill>
              </a:rPr>
              <a:t>  </a:t>
            </a:r>
            <a:r>
              <a:rPr lang="pt-BR" sz="2800" dirty="0" smtClean="0">
                <a:solidFill>
                  <a:schemeClr val="bg1"/>
                </a:solidFill>
              </a:rPr>
              <a:t>&gt;&gt; Use Cases, Descrições Simples.</a:t>
            </a:r>
          </a:p>
          <a:p>
            <a:r>
              <a:rPr lang="pt-BR" sz="3200" dirty="0">
                <a:solidFill>
                  <a:schemeClr val="bg1"/>
                </a:solidFill>
              </a:rPr>
              <a:t>	</a:t>
            </a:r>
            <a:r>
              <a:rPr lang="pt-BR" sz="3200" dirty="0" smtClean="0">
                <a:solidFill>
                  <a:schemeClr val="bg1"/>
                </a:solidFill>
              </a:rPr>
              <a:t>- Requisitos do sistema:</a:t>
            </a:r>
          </a:p>
          <a:p>
            <a:r>
              <a:rPr lang="pt-BR" sz="3200" dirty="0">
                <a:solidFill>
                  <a:schemeClr val="bg1"/>
                </a:solidFill>
              </a:rPr>
              <a:t>	</a:t>
            </a:r>
            <a:r>
              <a:rPr lang="pt-BR" sz="2800" dirty="0" smtClean="0">
                <a:solidFill>
                  <a:schemeClr val="bg1"/>
                </a:solidFill>
              </a:rPr>
              <a:t>   &gt;&gt; </a:t>
            </a:r>
            <a:r>
              <a:rPr lang="pt-BR" sz="2800" dirty="0" err="1" smtClean="0">
                <a:solidFill>
                  <a:schemeClr val="bg1"/>
                </a:solidFill>
              </a:rPr>
              <a:t>Diag</a:t>
            </a:r>
            <a:r>
              <a:rPr lang="pt-BR" sz="2800" dirty="0" smtClean="0">
                <a:solidFill>
                  <a:schemeClr val="bg1"/>
                </a:solidFill>
              </a:rPr>
              <a:t>. de Classes, </a:t>
            </a:r>
            <a:r>
              <a:rPr lang="pt-BR" sz="2800" dirty="0" err="1" smtClean="0">
                <a:solidFill>
                  <a:schemeClr val="bg1"/>
                </a:solidFill>
              </a:rPr>
              <a:t>Sequência</a:t>
            </a:r>
            <a:r>
              <a:rPr lang="pt-BR" sz="2800" dirty="0" smtClean="0">
                <a:solidFill>
                  <a:schemeClr val="bg1"/>
                </a:solidFill>
              </a:rPr>
              <a:t>, DFD, </a:t>
            </a:r>
            <a:r>
              <a:rPr lang="pt-BR" sz="2800" dirty="0" err="1" smtClean="0">
                <a:solidFill>
                  <a:schemeClr val="bg1"/>
                </a:solidFill>
              </a:rPr>
              <a:t>etc</a:t>
            </a:r>
            <a:r>
              <a:rPr lang="pt-BR" sz="2800" dirty="0" smtClean="0">
                <a:solidFill>
                  <a:schemeClr val="bg1"/>
                </a:solidFill>
              </a:rPr>
              <a:t>;</a:t>
            </a:r>
          </a:p>
          <a:p>
            <a:r>
              <a:rPr lang="pt-BR" sz="3200" dirty="0">
                <a:solidFill>
                  <a:schemeClr val="bg1"/>
                </a:solidFill>
              </a:rPr>
              <a:t>	</a:t>
            </a:r>
            <a:r>
              <a:rPr lang="pt-BR" sz="3200" dirty="0" smtClean="0">
                <a:solidFill>
                  <a:schemeClr val="bg1"/>
                </a:solidFill>
              </a:rPr>
              <a:t>- Design de Aplicação:</a:t>
            </a:r>
          </a:p>
          <a:p>
            <a:r>
              <a:rPr lang="pt-BR" sz="3200" dirty="0">
                <a:solidFill>
                  <a:schemeClr val="bg1"/>
                </a:solidFill>
              </a:rPr>
              <a:t>	 </a:t>
            </a:r>
            <a:r>
              <a:rPr lang="pt-BR" sz="3200" dirty="0" smtClean="0">
                <a:solidFill>
                  <a:schemeClr val="bg1"/>
                </a:solidFill>
              </a:rPr>
              <a:t>  </a:t>
            </a:r>
            <a:r>
              <a:rPr lang="pt-BR" sz="2800" dirty="0" smtClean="0">
                <a:solidFill>
                  <a:schemeClr val="bg1"/>
                </a:solidFill>
              </a:rPr>
              <a:t>&gt;&gt; Guia de implementação.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3708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3. Análise de Requisitos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428596" y="1428736"/>
            <a:ext cx="821537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chemeClr val="bg1"/>
                </a:solidFill>
              </a:rPr>
              <a:t>3.4 – Validação:</a:t>
            </a:r>
          </a:p>
          <a:p>
            <a:r>
              <a:rPr lang="pt-BR" sz="3200" dirty="0">
                <a:solidFill>
                  <a:schemeClr val="bg1"/>
                </a:solidFill>
              </a:rPr>
              <a:t>	</a:t>
            </a:r>
            <a:r>
              <a:rPr lang="pt-BR" sz="3200" dirty="0" smtClean="0">
                <a:solidFill>
                  <a:schemeClr val="bg1"/>
                </a:solidFill>
              </a:rPr>
              <a:t>- </a:t>
            </a:r>
            <a:r>
              <a:rPr lang="pt-BR" sz="3200" dirty="0" err="1" smtClean="0">
                <a:solidFill>
                  <a:schemeClr val="bg1"/>
                </a:solidFill>
              </a:rPr>
              <a:t>Checklist</a:t>
            </a:r>
            <a:r>
              <a:rPr lang="pt-BR" sz="3200" dirty="0" smtClean="0">
                <a:solidFill>
                  <a:schemeClr val="bg1"/>
                </a:solidFill>
              </a:rPr>
              <a:t> dos requisitos quanto à:</a:t>
            </a:r>
          </a:p>
          <a:p>
            <a:r>
              <a:rPr lang="pt-BR" sz="2800" dirty="0" smtClean="0">
                <a:solidFill>
                  <a:schemeClr val="bg1"/>
                </a:solidFill>
              </a:rPr>
              <a:t>	    &gt;&gt; Validade, Realismo, Consistência,</a:t>
            </a:r>
          </a:p>
          <a:p>
            <a:r>
              <a:rPr lang="pt-BR" sz="2800" dirty="0">
                <a:solidFill>
                  <a:schemeClr val="bg1"/>
                </a:solidFill>
              </a:rPr>
              <a:t> </a:t>
            </a:r>
            <a:r>
              <a:rPr lang="pt-BR" sz="2800" dirty="0" smtClean="0">
                <a:solidFill>
                  <a:schemeClr val="bg1"/>
                </a:solidFill>
              </a:rPr>
              <a:t>               completude, Compreensão, conformidade ...</a:t>
            </a:r>
          </a:p>
          <a:p>
            <a:pPr lvl="1"/>
            <a:r>
              <a:rPr lang="pt-BR" sz="3200" dirty="0">
                <a:solidFill>
                  <a:schemeClr val="bg1"/>
                </a:solidFill>
              </a:rPr>
              <a:t>	</a:t>
            </a:r>
            <a:r>
              <a:rPr lang="pt-BR" sz="3200" dirty="0" smtClean="0">
                <a:solidFill>
                  <a:schemeClr val="bg1"/>
                </a:solidFill>
              </a:rPr>
              <a:t>- Técnicas de Validação:</a:t>
            </a:r>
          </a:p>
          <a:p>
            <a:pPr lvl="1"/>
            <a:r>
              <a:rPr lang="pt-BR" sz="3200" dirty="0">
                <a:solidFill>
                  <a:schemeClr val="bg1"/>
                </a:solidFill>
              </a:rPr>
              <a:t>	 </a:t>
            </a:r>
            <a:r>
              <a:rPr lang="pt-BR" sz="3200" dirty="0" smtClean="0">
                <a:solidFill>
                  <a:schemeClr val="bg1"/>
                </a:solidFill>
              </a:rPr>
              <a:t>  </a:t>
            </a:r>
            <a:r>
              <a:rPr lang="pt-BR" sz="2800" dirty="0" smtClean="0">
                <a:solidFill>
                  <a:schemeClr val="bg1"/>
                </a:solidFill>
              </a:rPr>
              <a:t>&gt;&gt; Revisão dos Requisitos;</a:t>
            </a:r>
          </a:p>
          <a:p>
            <a:pPr lvl="1"/>
            <a:r>
              <a:rPr lang="pt-BR" sz="3200" dirty="0" smtClean="0">
                <a:solidFill>
                  <a:schemeClr val="bg1"/>
                </a:solidFill>
              </a:rPr>
              <a:t>	   </a:t>
            </a:r>
            <a:r>
              <a:rPr lang="pt-BR" sz="2800" dirty="0" smtClean="0">
                <a:solidFill>
                  <a:schemeClr val="bg1"/>
                </a:solidFill>
              </a:rPr>
              <a:t>&gt;&gt; </a:t>
            </a:r>
            <a:r>
              <a:rPr lang="pt-BR" sz="2800" dirty="0" err="1" smtClean="0">
                <a:solidFill>
                  <a:schemeClr val="bg1"/>
                </a:solidFill>
              </a:rPr>
              <a:t>Prototipação</a:t>
            </a:r>
            <a:r>
              <a:rPr lang="pt-BR" sz="2800" dirty="0" smtClean="0">
                <a:solidFill>
                  <a:schemeClr val="bg1"/>
                </a:solidFill>
              </a:rPr>
              <a:t> (ex: interfaces);</a:t>
            </a:r>
          </a:p>
          <a:p>
            <a:pPr lvl="1"/>
            <a:r>
              <a:rPr lang="pt-BR" sz="3200" dirty="0" smtClean="0">
                <a:solidFill>
                  <a:schemeClr val="bg1"/>
                </a:solidFill>
              </a:rPr>
              <a:t>	   </a:t>
            </a:r>
            <a:r>
              <a:rPr lang="pt-BR" sz="2800" dirty="0" smtClean="0">
                <a:solidFill>
                  <a:schemeClr val="bg1"/>
                </a:solidFill>
              </a:rPr>
              <a:t>&gt;&gt; Geração de casos de teste;</a:t>
            </a:r>
          </a:p>
          <a:p>
            <a:pPr lvl="1"/>
            <a:r>
              <a:rPr lang="pt-BR" sz="3200" dirty="0" smtClean="0">
                <a:solidFill>
                  <a:schemeClr val="bg1"/>
                </a:solidFill>
              </a:rPr>
              <a:t>	   </a:t>
            </a:r>
            <a:r>
              <a:rPr lang="pt-BR" sz="2800" dirty="0" smtClean="0">
                <a:solidFill>
                  <a:schemeClr val="bg1"/>
                </a:solidFill>
              </a:rPr>
              <a:t>&gt;&gt; Teste de Consistência Automática (CASE); </a:t>
            </a:r>
          </a:p>
          <a:p>
            <a:pPr lvl="1"/>
            <a:r>
              <a:rPr lang="pt-BR" sz="3200" dirty="0" smtClean="0">
                <a:solidFill>
                  <a:schemeClr val="bg1"/>
                </a:solidFill>
              </a:rPr>
              <a:t>	</a:t>
            </a:r>
            <a:endParaRPr lang="pt-BR" sz="2800" dirty="0" smtClean="0">
              <a:solidFill>
                <a:schemeClr val="bg1"/>
              </a:solidFill>
            </a:endParaRPr>
          </a:p>
          <a:p>
            <a:pPr lvl="1"/>
            <a:endParaRPr lang="pt-BR" sz="2800" dirty="0" smtClean="0">
              <a:solidFill>
                <a:schemeClr val="bg1"/>
              </a:solidFill>
            </a:endParaRPr>
          </a:p>
          <a:p>
            <a:r>
              <a:rPr lang="pt-BR" sz="3200" dirty="0">
                <a:solidFill>
                  <a:schemeClr val="bg1"/>
                </a:solidFill>
              </a:rPr>
              <a:t>	</a:t>
            </a:r>
            <a:endParaRPr lang="pt-BR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-1143040" y="2623133"/>
            <a:ext cx="978970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 smtClean="0">
                <a:solidFill>
                  <a:schemeClr val="accent1"/>
                </a:solidFill>
              </a:rPr>
              <a:t>RUP</a:t>
            </a:r>
          </a:p>
          <a:p>
            <a:pPr algn="r"/>
            <a:r>
              <a:rPr lang="pt-BR" sz="3600" b="1" dirty="0" smtClean="0">
                <a:solidFill>
                  <a:schemeClr val="accent1"/>
                </a:solidFill>
              </a:rPr>
              <a:t>(</a:t>
            </a:r>
            <a:r>
              <a:rPr lang="pt-BR" sz="36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3600" b="1" dirty="0" smtClean="0">
                <a:solidFill>
                  <a:schemeClr val="accent1"/>
                </a:solidFill>
              </a:rPr>
              <a:t> </a:t>
            </a:r>
            <a:r>
              <a:rPr lang="pt-BR" sz="36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3600" b="1" dirty="0" smtClean="0">
                <a:solidFill>
                  <a:schemeClr val="accent1"/>
                </a:solidFill>
              </a:rPr>
              <a:t> </a:t>
            </a:r>
            <a:r>
              <a:rPr lang="pt-BR" sz="36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3600" b="1" dirty="0" smtClean="0">
                <a:solidFill>
                  <a:schemeClr val="accent1"/>
                </a:solidFill>
              </a:rPr>
              <a:t>)</a:t>
            </a:r>
            <a:endParaRPr lang="pt-BR" sz="36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42910" y="4572008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642910" y="1428736"/>
            <a:ext cx="79296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Metodologia de Desenvolvimento: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Incremental e Iterativa;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 Meta: Software de Alta Qualidade;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Atendimento aos requisitos;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Cronograma e orçamento previsíveis; 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Quatro fases, nove disciplinas.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00034" y="1285860"/>
            <a:ext cx="80724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PROCESSO:  </a:t>
            </a:r>
            <a:r>
              <a:rPr lang="pt-BR" sz="3200" dirty="0">
                <a:solidFill>
                  <a:schemeClr val="bg1"/>
                </a:solidFill>
              </a:rPr>
              <a:t>define </a:t>
            </a:r>
            <a:r>
              <a:rPr lang="pt-BR" sz="3200" dirty="0">
                <a:solidFill>
                  <a:srgbClr val="FFFF00"/>
                </a:solidFill>
              </a:rPr>
              <a:t>quem (papel) </a:t>
            </a:r>
            <a:r>
              <a:rPr lang="pt-BR" sz="3200" dirty="0">
                <a:solidFill>
                  <a:schemeClr val="bg1"/>
                </a:solidFill>
              </a:rPr>
              <a:t>está fazendo </a:t>
            </a:r>
            <a:r>
              <a:rPr lang="pt-BR" sz="3200" dirty="0">
                <a:solidFill>
                  <a:srgbClr val="FFFF00"/>
                </a:solidFill>
              </a:rPr>
              <a:t>o quê (artefatos)</a:t>
            </a:r>
            <a:r>
              <a:rPr lang="pt-BR" sz="3200" dirty="0">
                <a:solidFill>
                  <a:schemeClr val="bg1"/>
                </a:solidFill>
              </a:rPr>
              <a:t>, </a:t>
            </a:r>
            <a:r>
              <a:rPr lang="pt-BR" sz="3200" dirty="0">
                <a:solidFill>
                  <a:srgbClr val="FFFF00"/>
                </a:solidFill>
              </a:rPr>
              <a:t>como (atividades)</a:t>
            </a:r>
            <a:r>
              <a:rPr lang="pt-BR" sz="3200" dirty="0">
                <a:solidFill>
                  <a:schemeClr val="bg1"/>
                </a:solidFill>
              </a:rPr>
              <a:t> e </a:t>
            </a:r>
            <a:r>
              <a:rPr lang="pt-BR" sz="3200" dirty="0">
                <a:solidFill>
                  <a:srgbClr val="FFFF00"/>
                </a:solidFill>
              </a:rPr>
              <a:t>quando (fluxo) </a:t>
            </a:r>
            <a:r>
              <a:rPr lang="pt-BR" sz="3200" dirty="0">
                <a:solidFill>
                  <a:schemeClr val="bg1"/>
                </a:solidFill>
              </a:rPr>
              <a:t>de modo a alcançar </a:t>
            </a:r>
            <a:r>
              <a:rPr lang="pt-BR" sz="3200" dirty="0" smtClean="0">
                <a:solidFill>
                  <a:schemeClr val="bg1"/>
                </a:solidFill>
              </a:rPr>
              <a:t>um </a:t>
            </a:r>
            <a:r>
              <a:rPr lang="pt-BR" sz="3200" dirty="0">
                <a:solidFill>
                  <a:schemeClr val="bg1"/>
                </a:solidFill>
              </a:rPr>
              <a:t>objetivo. </a:t>
            </a:r>
            <a:endParaRPr lang="pt-BR" sz="3200" dirty="0" smtClean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143248"/>
            <a:ext cx="3757047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357298"/>
            <a:ext cx="769661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571472" y="4357694"/>
            <a:ext cx="80010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800" dirty="0">
                <a:solidFill>
                  <a:schemeClr val="bg1"/>
                </a:solidFill>
              </a:rPr>
              <a:t> </a:t>
            </a:r>
            <a:r>
              <a:rPr lang="pt-BR" sz="2800" dirty="0" smtClean="0">
                <a:solidFill>
                  <a:schemeClr val="bg1"/>
                </a:solidFill>
              </a:rPr>
              <a:t>Ciclo de desenvolvimento: Passagem pelas 4 fases;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>
                <a:solidFill>
                  <a:schemeClr val="bg1"/>
                </a:solidFill>
              </a:rPr>
              <a:t> </a:t>
            </a:r>
            <a:r>
              <a:rPr lang="pt-BR" sz="2800" dirty="0" smtClean="0">
                <a:solidFill>
                  <a:schemeClr val="bg1"/>
                </a:solidFill>
              </a:rPr>
              <a:t>Cada ciclo produz uma geração do software;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>
                <a:solidFill>
                  <a:schemeClr val="bg1"/>
                </a:solidFill>
              </a:rPr>
              <a:t> </a:t>
            </a:r>
            <a:r>
              <a:rPr lang="pt-BR" sz="2800" dirty="0" smtClean="0">
                <a:solidFill>
                  <a:schemeClr val="bg1"/>
                </a:solidFill>
              </a:rPr>
              <a:t>Passagem pelas nove disciplinas = 1 Iteração;</a:t>
            </a:r>
          </a:p>
          <a:p>
            <a:pPr>
              <a:buFont typeface="Arial" pitchFamily="34" charset="0"/>
              <a:buChar char="•"/>
            </a:pPr>
            <a:r>
              <a:rPr lang="pt-BR" sz="2800" dirty="0">
                <a:solidFill>
                  <a:schemeClr val="bg1"/>
                </a:solidFill>
              </a:rPr>
              <a:t> </a:t>
            </a:r>
            <a:r>
              <a:rPr lang="pt-BR" sz="2800" dirty="0" smtClean="0">
                <a:solidFill>
                  <a:schemeClr val="bg1"/>
                </a:solidFill>
              </a:rPr>
              <a:t>O número de iterações varia de projeto para projeto.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00174"/>
            <a:ext cx="6395702" cy="24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000108"/>
            <a:ext cx="79296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Fases do RUP – Iniciação / Concepção: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Estabelecimento do Escopo;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Exibe uma Arquitetura Básica;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Define Use-Cases Críticos;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Estima riscos, custo e programação;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Prepara o ambiente e dá suporte ao projeto.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rgbClr val="FFFF00"/>
                </a:solidFill>
              </a:rPr>
              <a:t>Artefatos: Visão, Caso de Negócio, Plano de Des. de Software, 20% dos Use-Cases e Glossário.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2126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1. Motivação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714348" y="1428736"/>
            <a:ext cx="742955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pt-BR" sz="2400" dirty="0" smtClean="0">
                <a:solidFill>
                  <a:schemeClr val="bg1"/>
                </a:solidFill>
              </a:rPr>
              <a:t>Falhas  em sistemas  de uso global  afetariam 52% da população mundial;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BR" sz="2400" dirty="0" smtClean="0">
                <a:solidFill>
                  <a:schemeClr val="bg1"/>
                </a:solidFill>
              </a:rPr>
              <a:t>Desde 1968 a OTAN já discutia temas pertinentes  à Eng. De Software;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BR" sz="2400" dirty="0" smtClean="0">
                <a:solidFill>
                  <a:schemeClr val="bg1"/>
                </a:solidFill>
              </a:rPr>
              <a:t>Necessidade de se produzir software com mais velocidade, qualidade  e produtividade;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pt-BR" sz="2400" dirty="0" smtClean="0">
                <a:solidFill>
                  <a:schemeClr val="bg1"/>
                </a:solidFill>
              </a:rPr>
              <a:t>Segundo o </a:t>
            </a:r>
            <a:r>
              <a:rPr lang="pt-BR" sz="2400" dirty="0" err="1" smtClean="0">
                <a:solidFill>
                  <a:schemeClr val="bg1"/>
                </a:solidFill>
              </a:rPr>
              <a:t>DoD</a:t>
            </a:r>
            <a:r>
              <a:rPr lang="pt-BR" sz="2400" dirty="0" smtClean="0">
                <a:solidFill>
                  <a:schemeClr val="bg1"/>
                </a:solidFill>
              </a:rPr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2400" dirty="0" smtClean="0">
                <a:solidFill>
                  <a:schemeClr val="bg1"/>
                </a:solidFill>
              </a:rPr>
              <a:t>Vivemos a crise de software desde os anos  90;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2400" dirty="0" smtClean="0">
                <a:solidFill>
                  <a:schemeClr val="bg1"/>
                </a:solidFill>
              </a:rPr>
              <a:t>Relatório “</a:t>
            </a:r>
            <a:r>
              <a:rPr lang="pt-BR" sz="2400" dirty="0" err="1" smtClean="0">
                <a:solidFill>
                  <a:schemeClr val="bg1"/>
                </a:solidFill>
              </a:rPr>
              <a:t>Chaos</a:t>
            </a:r>
            <a:r>
              <a:rPr lang="pt-BR" sz="2400" dirty="0" smtClean="0">
                <a:solidFill>
                  <a:schemeClr val="bg1"/>
                </a:solidFill>
              </a:rPr>
              <a:t>”:  75 % dos softwares intensivos falham; 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2400" dirty="0" smtClean="0">
                <a:solidFill>
                  <a:schemeClr val="bg1"/>
                </a:solidFill>
              </a:rPr>
              <a:t>O problema não é o desempenho técnico, é o gerenciamento pobre por parte do desenvolvedor e adquirente!</a:t>
            </a:r>
          </a:p>
          <a:p>
            <a:endParaRPr lang="pt-BR" sz="2400" dirty="0" smtClean="0">
              <a:solidFill>
                <a:schemeClr val="bg1"/>
              </a:solidFill>
            </a:endParaRP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714488"/>
            <a:ext cx="79296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Fases do RUP – Iniciação / Concepção: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Marco – Objetivo do Ciclo de Vida: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pt-BR" sz="3600" dirty="0" smtClean="0">
                <a:solidFill>
                  <a:srgbClr val="FFFF00"/>
                </a:solidFill>
              </a:rPr>
              <a:t>Define a viabilidade financeira do projeto e se o mesmo terá prosseguimento.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000108"/>
            <a:ext cx="792961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Fases do RUP – Elaboração: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Arquitetura estável e poucos riscos;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Tratamento de riscos significativos;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Mostra que a arquitetura suportará os requisitos de forma adequada (custo/tempo);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Estabelece o Ambiente de Suporte;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 smtClean="0">
                <a:solidFill>
                  <a:srgbClr val="FFFF00"/>
                </a:solidFill>
              </a:rPr>
              <a:t>Artefatos: Protótipos, Lista de Riscos, Modelos de Projeto, Dados e Use-Cases (80%), </a:t>
            </a:r>
            <a:r>
              <a:rPr lang="pt-BR" sz="3200" dirty="0" err="1" smtClean="0">
                <a:solidFill>
                  <a:srgbClr val="FFFF00"/>
                </a:solidFill>
              </a:rPr>
              <a:t>Doc</a:t>
            </a:r>
            <a:r>
              <a:rPr lang="pt-BR" sz="3200" dirty="0" smtClean="0">
                <a:solidFill>
                  <a:srgbClr val="FFFF00"/>
                </a:solidFill>
              </a:rPr>
              <a:t>. de </a:t>
            </a:r>
            <a:r>
              <a:rPr lang="pt-BR" sz="3200" dirty="0" err="1" smtClean="0">
                <a:solidFill>
                  <a:srgbClr val="FFFF00"/>
                </a:solidFill>
              </a:rPr>
              <a:t>Arq</a:t>
            </a:r>
            <a:r>
              <a:rPr lang="pt-BR" sz="3200" dirty="0" smtClean="0">
                <a:solidFill>
                  <a:srgbClr val="FFFF00"/>
                </a:solidFill>
              </a:rPr>
              <a:t>. de Software.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714488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Fases do RUP – Elaboração: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Marco – Arquitetura Estável: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pt-BR" sz="3600" dirty="0" smtClean="0">
                <a:solidFill>
                  <a:srgbClr val="FFFF00"/>
                </a:solidFill>
              </a:rPr>
              <a:t>Base sólida para o esforço da fase de construção.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000108"/>
            <a:ext cx="792961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Fases do RUP – Construção: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Atingir as versões úteis (Alfa, Beta);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Atingir a qualidade adequada;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Concluir a análise, projeto, desenvolvimento e testes  de todas as funcionalidades necessárias;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Atingir paralelismo entre equipes;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 smtClean="0">
                <a:solidFill>
                  <a:srgbClr val="FFFF00"/>
                </a:solidFill>
              </a:rPr>
              <a:t>Artefatos: Sistema Executável para iniciar testes-beta; Manuais de Usuário Completos, Plano de Implantação.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214282" y="1835056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Fases do RUP – Construção: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Marco – Capacidade Operacional Inicial: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pt-BR" sz="3600" dirty="0" smtClean="0">
                <a:solidFill>
                  <a:srgbClr val="FFFF00"/>
                </a:solidFill>
              </a:rPr>
              <a:t>Determina se o produto está pronto para ser implantado num ambiente de testes - beta.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794802"/>
            <a:ext cx="7929618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Fases do RUP – Transição: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 smtClean="0">
                <a:solidFill>
                  <a:schemeClr val="bg1"/>
                </a:solidFill>
              </a:rPr>
              <a:t>Testes Beta de validação;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 smtClean="0">
                <a:solidFill>
                  <a:schemeClr val="bg1"/>
                </a:solidFill>
              </a:rPr>
              <a:t>Paralelismo c/ sist. Legados (conversão);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 smtClean="0">
                <a:solidFill>
                  <a:schemeClr val="bg1"/>
                </a:solidFill>
              </a:rPr>
              <a:t>Treinamento de usuários e equipes de manutenção;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 smtClean="0">
                <a:solidFill>
                  <a:schemeClr val="bg1"/>
                </a:solidFill>
              </a:rPr>
              <a:t>Atividades de ajuste;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 smtClean="0">
                <a:solidFill>
                  <a:schemeClr val="bg1"/>
                </a:solidFill>
              </a:rPr>
              <a:t>Obtenção do consentimento dos envolvidos que o sistema está de acordo com os critérios de avaliação da Visão;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 smtClean="0">
                <a:solidFill>
                  <a:srgbClr val="FFFF00"/>
                </a:solidFill>
              </a:rPr>
              <a:t>Artefatos: Notas de Release, Artefatos de Instalação, Materiais de Treinamento e Suporte, Build do Produto.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5096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4</a:t>
            </a:r>
            <a:r>
              <a:rPr lang="pt-BR" sz="2800" b="1" dirty="0" smtClean="0">
                <a:solidFill>
                  <a:schemeClr val="accent1"/>
                </a:solidFill>
              </a:rPr>
              <a:t>. RUP (</a:t>
            </a:r>
            <a:r>
              <a:rPr lang="pt-BR" sz="2800" b="1" dirty="0" err="1" smtClean="0">
                <a:solidFill>
                  <a:schemeClr val="accent1"/>
                </a:solidFill>
              </a:rPr>
              <a:t>Rational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Unified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Process</a:t>
            </a:r>
            <a:r>
              <a:rPr lang="pt-BR" sz="2800" b="1" dirty="0" smtClean="0">
                <a:solidFill>
                  <a:schemeClr val="accent1"/>
                </a:solidFill>
              </a:rPr>
              <a:t>)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857224" y="1785926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Fases do RUP – Transição: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Marco – Release do Produto: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pt-BR" sz="3600" dirty="0" smtClean="0">
                <a:solidFill>
                  <a:srgbClr val="FFFF00"/>
                </a:solidFill>
              </a:rPr>
              <a:t>Decide-se se os objetivos foram atendidos e se outro ciclo de desenvolvimento deve ser </a:t>
            </a:r>
            <a:r>
              <a:rPr lang="pt-BR" sz="3600" dirty="0" err="1" smtClean="0">
                <a:solidFill>
                  <a:srgbClr val="FFFF00"/>
                </a:solidFill>
              </a:rPr>
              <a:t>inciado</a:t>
            </a:r>
            <a:r>
              <a:rPr lang="pt-BR" sz="3600" dirty="0" smtClean="0"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-1143040" y="2571744"/>
            <a:ext cx="978970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 smtClean="0">
                <a:solidFill>
                  <a:schemeClr val="accent1"/>
                </a:solidFill>
              </a:rPr>
              <a:t>CMMI</a:t>
            </a:r>
          </a:p>
          <a:p>
            <a:pPr algn="r"/>
            <a:r>
              <a:rPr lang="pt-BR" sz="3600" b="1" dirty="0" smtClean="0">
                <a:solidFill>
                  <a:schemeClr val="accent1"/>
                </a:solidFill>
              </a:rPr>
              <a:t>(</a:t>
            </a:r>
            <a:r>
              <a:rPr lang="pt-BR" sz="3600" b="1" dirty="0" err="1" smtClean="0">
                <a:solidFill>
                  <a:schemeClr val="accent1"/>
                </a:solidFill>
              </a:rPr>
              <a:t>Capability</a:t>
            </a:r>
            <a:r>
              <a:rPr lang="pt-BR" sz="3600" b="1" dirty="0" smtClean="0">
                <a:solidFill>
                  <a:schemeClr val="accent1"/>
                </a:solidFill>
              </a:rPr>
              <a:t> </a:t>
            </a:r>
            <a:r>
              <a:rPr lang="pt-BR" sz="3600" b="1" dirty="0" err="1" smtClean="0">
                <a:solidFill>
                  <a:schemeClr val="accent1"/>
                </a:solidFill>
              </a:rPr>
              <a:t>Maturity</a:t>
            </a:r>
            <a:r>
              <a:rPr lang="pt-BR" sz="3600" b="1" dirty="0" smtClean="0">
                <a:solidFill>
                  <a:schemeClr val="accent1"/>
                </a:solidFill>
              </a:rPr>
              <a:t> </a:t>
            </a:r>
            <a:r>
              <a:rPr lang="pt-BR" sz="3600" b="1" dirty="0" err="1" smtClean="0">
                <a:solidFill>
                  <a:schemeClr val="accent1"/>
                </a:solidFill>
              </a:rPr>
              <a:t>Model</a:t>
            </a:r>
            <a:r>
              <a:rPr lang="pt-BR" sz="3600" b="1" dirty="0" smtClean="0">
                <a:solidFill>
                  <a:schemeClr val="accent1"/>
                </a:solidFill>
              </a:rPr>
              <a:t> </a:t>
            </a:r>
            <a:r>
              <a:rPr lang="pt-BR" sz="3600" b="1" dirty="0" err="1" smtClean="0">
                <a:solidFill>
                  <a:schemeClr val="accent1"/>
                </a:solidFill>
              </a:rPr>
              <a:t>Integration</a:t>
            </a:r>
            <a:r>
              <a:rPr lang="pt-BR" sz="3600" b="1" dirty="0" smtClean="0">
                <a:solidFill>
                  <a:schemeClr val="accent1"/>
                </a:solidFill>
              </a:rPr>
              <a:t>)</a:t>
            </a:r>
            <a:endParaRPr lang="pt-BR" sz="36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42910" y="4572008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748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5. CMMI  - </a:t>
            </a:r>
            <a:r>
              <a:rPr lang="pt-BR" sz="2800" b="1" dirty="0" err="1" smtClean="0">
                <a:solidFill>
                  <a:schemeClr val="accent1"/>
                </a:solidFill>
              </a:rPr>
              <a:t>Capability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Maturity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Model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Integration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642910" y="1071546"/>
            <a:ext cx="7929618" cy="5775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Modelo de Referência: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Melhores práticas - maturidade;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 Atinge Softwares e Sistemas;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rgbClr val="FFFF00"/>
                </a:solidFill>
              </a:rPr>
              <a:t>Áreas Chave de Processo (</a:t>
            </a:r>
            <a:r>
              <a:rPr lang="pt-BR" sz="3600" dirty="0" err="1" smtClean="0">
                <a:solidFill>
                  <a:srgbClr val="FFFF00"/>
                </a:solidFill>
              </a:rPr>
              <a:t>KPAs</a:t>
            </a:r>
            <a:r>
              <a:rPr lang="pt-BR" sz="3600" dirty="0" smtClean="0">
                <a:solidFill>
                  <a:srgbClr val="FFFF00"/>
                </a:solidFill>
              </a:rPr>
              <a:t>);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Estabelece um modelo único para o processo de melhoria corporativa; 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Desenvolvido pelo SEI (Software </a:t>
            </a:r>
            <a:r>
              <a:rPr lang="pt-BR" sz="3600" dirty="0" err="1" smtClean="0">
                <a:solidFill>
                  <a:schemeClr val="bg1"/>
                </a:solidFill>
              </a:rPr>
              <a:t>Engineering</a:t>
            </a:r>
            <a:r>
              <a:rPr lang="pt-BR" sz="3600" dirty="0" smtClean="0">
                <a:solidFill>
                  <a:schemeClr val="bg1"/>
                </a:solidFill>
              </a:rPr>
              <a:t> </a:t>
            </a:r>
            <a:r>
              <a:rPr lang="pt-BR" sz="3600" dirty="0" err="1" smtClean="0">
                <a:solidFill>
                  <a:schemeClr val="bg1"/>
                </a:solidFill>
              </a:rPr>
              <a:t>Institute</a:t>
            </a:r>
            <a:r>
              <a:rPr lang="pt-BR" sz="3600" dirty="0" smtClean="0">
                <a:solidFill>
                  <a:schemeClr val="bg1"/>
                </a:solidFill>
              </a:rPr>
              <a:t>).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Estabelece e certifica </a:t>
            </a:r>
            <a:r>
              <a:rPr lang="pt-BR" sz="3600" dirty="0" smtClean="0">
                <a:solidFill>
                  <a:srgbClr val="FFFF00"/>
                </a:solidFill>
              </a:rPr>
              <a:t>níveis de maturidade</a:t>
            </a:r>
            <a:r>
              <a:rPr lang="pt-BR" sz="3600" dirty="0" smtClean="0">
                <a:solidFill>
                  <a:schemeClr val="bg1"/>
                </a:solidFill>
              </a:rPr>
              <a:t> às corporações.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748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5. CMMI  - </a:t>
            </a:r>
            <a:r>
              <a:rPr lang="pt-BR" sz="2800" b="1" dirty="0" err="1" smtClean="0">
                <a:solidFill>
                  <a:schemeClr val="accent1"/>
                </a:solidFill>
              </a:rPr>
              <a:t>Capability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Maturity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Model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Integration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642910" y="1643050"/>
            <a:ext cx="79296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Objetivos:</a:t>
            </a:r>
          </a:p>
          <a:p>
            <a:pPr>
              <a:buFont typeface="Arial" pitchFamily="34" charset="0"/>
              <a:buChar char="•"/>
            </a:pPr>
            <a:endParaRPr lang="pt-BR" sz="36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Obter controle em processos para desenvolver e manter software;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Conseguir ganhos contínuos e duradouros na capacidade do processo de software.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age00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748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5. CMMI  - </a:t>
            </a:r>
            <a:r>
              <a:rPr lang="pt-BR" sz="2800" b="1" dirty="0" err="1" smtClean="0">
                <a:solidFill>
                  <a:schemeClr val="accent1"/>
                </a:solidFill>
              </a:rPr>
              <a:t>Capability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Maturity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Model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Integration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642910" y="1000108"/>
            <a:ext cx="7929618" cy="5744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Áreas Chave de Processo (</a:t>
            </a:r>
            <a:r>
              <a:rPr lang="pt-BR" sz="3600" dirty="0" err="1" smtClean="0">
                <a:solidFill>
                  <a:schemeClr val="bg1"/>
                </a:solidFill>
              </a:rPr>
              <a:t>KPAs</a:t>
            </a:r>
            <a:r>
              <a:rPr lang="pt-BR" sz="3600" dirty="0" smtClean="0">
                <a:solidFill>
                  <a:schemeClr val="bg1"/>
                </a:solidFill>
              </a:rPr>
              <a:t>):</a:t>
            </a:r>
          </a:p>
          <a:p>
            <a:pPr marL="971550" lvl="1" indent="-514350"/>
            <a:endParaRPr lang="pt-BR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pt-BR" sz="2800" dirty="0" smtClean="0">
                <a:solidFill>
                  <a:schemeClr val="bg1"/>
                </a:solidFill>
              </a:rPr>
              <a:t>Identifica os assuntos que devem ser tratados para atingir um nível de maturidade; 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2800" dirty="0" smtClean="0">
                <a:solidFill>
                  <a:schemeClr val="bg1"/>
                </a:solidFill>
              </a:rPr>
              <a:t>Identifica um conjunto de atividades que, quando tratadas coletivamente, atingem um conjunto de metas importantes para aumentar a capacidade do processo; 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2800" dirty="0" smtClean="0">
                <a:solidFill>
                  <a:schemeClr val="bg1"/>
                </a:solidFill>
              </a:rPr>
              <a:t>Tem os requisitos para atingir um nível de maturidade;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2800" dirty="0" smtClean="0">
                <a:solidFill>
                  <a:schemeClr val="bg1"/>
                </a:solidFill>
              </a:rPr>
              <a:t>“É um conjunto de funções de engenharia de software que devem estar presentes para satisfazer uma boa prática em um dado nível”.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748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5. CMMI  - </a:t>
            </a:r>
            <a:r>
              <a:rPr lang="pt-BR" sz="2800" b="1" dirty="0" err="1" smtClean="0">
                <a:solidFill>
                  <a:schemeClr val="accent1"/>
                </a:solidFill>
              </a:rPr>
              <a:t>Capability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Maturity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Model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Integration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500174"/>
            <a:ext cx="814393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Níveis de Maturidade – Nível 1: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Denominado Inicial;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Sucesso depende de esforços individuais;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Processos Ad </a:t>
            </a:r>
            <a:r>
              <a:rPr lang="pt-BR" sz="3200" dirty="0" err="1" smtClean="0">
                <a:solidFill>
                  <a:schemeClr val="bg1"/>
                </a:solidFill>
              </a:rPr>
              <a:t>Hoc</a:t>
            </a:r>
            <a:r>
              <a:rPr lang="pt-BR" sz="3200" dirty="0" smtClean="0">
                <a:solidFill>
                  <a:schemeClr val="bg1"/>
                </a:solidFill>
              </a:rPr>
              <a:t>, Caos;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Não possui </a:t>
            </a:r>
            <a:r>
              <a:rPr lang="pt-BR" sz="3200" dirty="0" err="1" smtClean="0">
                <a:solidFill>
                  <a:schemeClr val="bg1"/>
                </a:solidFill>
              </a:rPr>
              <a:t>KPAs</a:t>
            </a:r>
            <a:r>
              <a:rPr lang="pt-BR" sz="3200" dirty="0" smtClean="0">
                <a:solidFill>
                  <a:schemeClr val="bg1"/>
                </a:solidFill>
              </a:rPr>
              <a:t>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Não há repetição de métodos.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748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5. CMMI  - </a:t>
            </a:r>
            <a:r>
              <a:rPr lang="pt-BR" sz="2800" b="1" dirty="0" err="1" smtClean="0">
                <a:solidFill>
                  <a:schemeClr val="accent1"/>
                </a:solidFill>
              </a:rPr>
              <a:t>Capability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Maturity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Model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Integration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285860"/>
            <a:ext cx="8143932" cy="5785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Níveis de Maturidade – Nível 2: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Denominado Repetível;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Processos básicos de Gerência de Projeto;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Custo, Cronograma e Funcionalidade;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Sucessos anteriores são repetidos em projetos similares;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São 6 </a:t>
            </a:r>
            <a:r>
              <a:rPr lang="pt-BR" sz="3200" dirty="0" err="1" smtClean="0">
                <a:solidFill>
                  <a:schemeClr val="bg1"/>
                </a:solidFill>
              </a:rPr>
              <a:t>KPAs</a:t>
            </a:r>
            <a:r>
              <a:rPr lang="pt-BR" sz="3200" dirty="0" smtClean="0">
                <a:solidFill>
                  <a:schemeClr val="bg1"/>
                </a:solidFill>
              </a:rPr>
              <a:t>: </a:t>
            </a:r>
            <a:r>
              <a:rPr lang="pt-BR" sz="2400" dirty="0" smtClean="0">
                <a:solidFill>
                  <a:srgbClr val="FFFF00"/>
                </a:solidFill>
              </a:rPr>
              <a:t>Gerência </a:t>
            </a:r>
            <a:r>
              <a:rPr lang="pt-BR" sz="2400" dirty="0">
                <a:solidFill>
                  <a:srgbClr val="FFFF00"/>
                </a:solidFill>
              </a:rPr>
              <a:t>de Requisitos </a:t>
            </a:r>
            <a:r>
              <a:rPr lang="pt-BR" sz="2400" dirty="0" smtClean="0">
                <a:solidFill>
                  <a:srgbClr val="FFFF00"/>
                </a:solidFill>
              </a:rPr>
              <a:t>, Planejamento </a:t>
            </a:r>
            <a:r>
              <a:rPr lang="pt-BR" sz="2400" dirty="0">
                <a:solidFill>
                  <a:srgbClr val="FFFF00"/>
                </a:solidFill>
              </a:rPr>
              <a:t>do Projeto de Software </a:t>
            </a:r>
            <a:r>
              <a:rPr lang="pt-BR" sz="2400" dirty="0" smtClean="0">
                <a:solidFill>
                  <a:srgbClr val="FFFF00"/>
                </a:solidFill>
              </a:rPr>
              <a:t>, Acompanhamento </a:t>
            </a:r>
            <a:r>
              <a:rPr lang="pt-BR" sz="2400" dirty="0">
                <a:solidFill>
                  <a:srgbClr val="FFFF00"/>
                </a:solidFill>
              </a:rPr>
              <a:t>e Revisão do Projeto de Software </a:t>
            </a:r>
            <a:r>
              <a:rPr lang="pt-BR" sz="2400" dirty="0" smtClean="0">
                <a:solidFill>
                  <a:srgbClr val="FFFF00"/>
                </a:solidFill>
              </a:rPr>
              <a:t>, Gerência </a:t>
            </a:r>
            <a:r>
              <a:rPr lang="pt-BR" sz="2400" dirty="0">
                <a:solidFill>
                  <a:srgbClr val="FFFF00"/>
                </a:solidFill>
              </a:rPr>
              <a:t>de Contratação de Terceiros </a:t>
            </a:r>
            <a:r>
              <a:rPr lang="pt-BR" sz="2400" dirty="0" smtClean="0">
                <a:solidFill>
                  <a:srgbClr val="FFFF00"/>
                </a:solidFill>
              </a:rPr>
              <a:t> , </a:t>
            </a:r>
            <a:r>
              <a:rPr lang="pt-BR" sz="2400" dirty="0">
                <a:solidFill>
                  <a:srgbClr val="FFFF00"/>
                </a:solidFill>
              </a:rPr>
              <a:t>Garantia da Qualidade do Software </a:t>
            </a:r>
            <a:r>
              <a:rPr lang="pt-BR" sz="2400" dirty="0" smtClean="0">
                <a:solidFill>
                  <a:srgbClr val="FFFF00"/>
                </a:solidFill>
              </a:rPr>
              <a:t>, Gerência </a:t>
            </a:r>
            <a:r>
              <a:rPr lang="pt-BR" sz="2400" dirty="0">
                <a:solidFill>
                  <a:srgbClr val="FFFF00"/>
                </a:solidFill>
              </a:rPr>
              <a:t>da Configuração do Software </a:t>
            </a:r>
          </a:p>
          <a:p>
            <a:pPr lvl="1">
              <a:buFont typeface="Arial" pitchFamily="34" charset="0"/>
              <a:buChar char="•"/>
            </a:pPr>
            <a:endParaRPr lang="pt-BR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748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5. CMMI  - </a:t>
            </a:r>
            <a:r>
              <a:rPr lang="pt-BR" sz="2800" b="1" dirty="0" err="1" smtClean="0">
                <a:solidFill>
                  <a:schemeClr val="accent1"/>
                </a:solidFill>
              </a:rPr>
              <a:t>Capability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Maturity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Model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Integration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285860"/>
            <a:ext cx="81439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Níveis de Maturidade – Nível 3: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Denominado Definido;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Processos de Software Padrão da </a:t>
            </a:r>
            <a:r>
              <a:rPr lang="pt-BR" sz="3200" dirty="0" err="1" smtClean="0">
                <a:solidFill>
                  <a:schemeClr val="bg1"/>
                </a:solidFill>
              </a:rPr>
              <a:t>Corp</a:t>
            </a:r>
            <a:r>
              <a:rPr lang="pt-BR" sz="3200" dirty="0" smtClean="0">
                <a:solidFill>
                  <a:schemeClr val="bg1"/>
                </a:solidFill>
              </a:rPr>
              <a:t>.;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Todos os projetos usam o Processo Padrão;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Versões aprovadas de Processos;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São 7 </a:t>
            </a:r>
            <a:r>
              <a:rPr lang="pt-BR" sz="3200" dirty="0" err="1" smtClean="0">
                <a:solidFill>
                  <a:schemeClr val="bg1"/>
                </a:solidFill>
              </a:rPr>
              <a:t>KPAs</a:t>
            </a:r>
            <a:r>
              <a:rPr lang="pt-BR" sz="3200" dirty="0" smtClean="0">
                <a:solidFill>
                  <a:schemeClr val="bg1"/>
                </a:solidFill>
              </a:rPr>
              <a:t>: </a:t>
            </a:r>
            <a:r>
              <a:rPr lang="pt-BR" sz="2400" dirty="0" smtClean="0">
                <a:solidFill>
                  <a:srgbClr val="FFFF00"/>
                </a:solidFill>
              </a:rPr>
              <a:t>Foco no processo da Organização, Definição do Processo da Organização,  Programa de Treinamento,  Gerência Integrada de Software,  Engenharia de Produto de Software, Coordenação Intergrupos, Revisão por pares.</a:t>
            </a:r>
            <a:endParaRPr lang="pt-BR" sz="2400" dirty="0">
              <a:solidFill>
                <a:srgbClr val="FFFF00"/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pt-BR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748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5. CMMI  - </a:t>
            </a:r>
            <a:r>
              <a:rPr lang="pt-BR" sz="2800" b="1" dirty="0" err="1" smtClean="0">
                <a:solidFill>
                  <a:schemeClr val="accent1"/>
                </a:solidFill>
              </a:rPr>
              <a:t>Capability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Maturity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Model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Integration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285860"/>
            <a:ext cx="814393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Níveis de Maturidade – Nível 4: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Denominado Gerenciado;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Medidas detalhadas de software e produto;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Uso das medidas para avaliar o processo de software;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Produtos de software de alta qualidade previsível;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São 2 </a:t>
            </a:r>
            <a:r>
              <a:rPr lang="pt-BR" sz="3200" dirty="0" err="1" smtClean="0">
                <a:solidFill>
                  <a:schemeClr val="bg1"/>
                </a:solidFill>
              </a:rPr>
              <a:t>KPAs</a:t>
            </a:r>
            <a:r>
              <a:rPr lang="pt-BR" sz="3200" dirty="0" smtClean="0">
                <a:solidFill>
                  <a:schemeClr val="bg1"/>
                </a:solidFill>
              </a:rPr>
              <a:t>: </a:t>
            </a:r>
            <a:r>
              <a:rPr lang="pt-BR" sz="2400" dirty="0" smtClean="0">
                <a:solidFill>
                  <a:srgbClr val="FFFF00"/>
                </a:solidFill>
              </a:rPr>
              <a:t>Gerência Quantitativa do Processo, Gerência da Qualidade do Software.</a:t>
            </a:r>
            <a:endParaRPr lang="pt-BR" sz="2400" dirty="0">
              <a:solidFill>
                <a:srgbClr val="FFFF00"/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pt-BR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748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5. CMMI  - </a:t>
            </a:r>
            <a:r>
              <a:rPr lang="pt-BR" sz="2800" b="1" dirty="0" err="1" smtClean="0">
                <a:solidFill>
                  <a:schemeClr val="accent1"/>
                </a:solidFill>
              </a:rPr>
              <a:t>Capability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Maturity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Model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Integration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571472" y="1285860"/>
            <a:ext cx="814393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Níveis de Maturidade – Nível 5: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Denominado Otimizado;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Melhoria contínua do processo;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Toda Organização focada na melhoria contínua do processo;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Novas tecnologias são analisadas e integradas;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São 3 </a:t>
            </a:r>
            <a:r>
              <a:rPr lang="pt-BR" sz="3200" dirty="0" err="1" smtClean="0">
                <a:solidFill>
                  <a:schemeClr val="bg1"/>
                </a:solidFill>
              </a:rPr>
              <a:t>KPAs</a:t>
            </a:r>
            <a:r>
              <a:rPr lang="pt-BR" sz="3200" dirty="0" smtClean="0">
                <a:solidFill>
                  <a:schemeClr val="bg1"/>
                </a:solidFill>
              </a:rPr>
              <a:t>: </a:t>
            </a:r>
            <a:r>
              <a:rPr lang="pt-BR" sz="2400" dirty="0" smtClean="0">
                <a:solidFill>
                  <a:srgbClr val="FFFF00"/>
                </a:solidFill>
              </a:rPr>
              <a:t>Prevenção de Defeitos, Gerência de Alteração de Tecnologia, Gerência de Mudança do Processo.</a:t>
            </a:r>
            <a:endParaRPr lang="pt-BR" sz="2400" dirty="0">
              <a:solidFill>
                <a:srgbClr val="FFFF00"/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pt-BR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7488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5. CMMI  - </a:t>
            </a:r>
            <a:r>
              <a:rPr lang="pt-BR" sz="2800" b="1" dirty="0" err="1" smtClean="0">
                <a:solidFill>
                  <a:schemeClr val="accent1"/>
                </a:solidFill>
              </a:rPr>
              <a:t>Capability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Maturity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Model</a:t>
            </a:r>
            <a:r>
              <a:rPr lang="pt-BR" sz="2800" b="1" dirty="0" smtClean="0">
                <a:solidFill>
                  <a:schemeClr val="accent1"/>
                </a:solidFill>
              </a:rPr>
              <a:t> </a:t>
            </a:r>
            <a:r>
              <a:rPr lang="pt-BR" sz="2800" b="1" dirty="0" err="1" smtClean="0">
                <a:solidFill>
                  <a:schemeClr val="accent1"/>
                </a:solidFill>
              </a:rPr>
              <a:t>Integration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642910" y="1500174"/>
            <a:ext cx="814393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CMMI 5:</a:t>
            </a:r>
          </a:p>
          <a:p>
            <a:pPr lvl="1">
              <a:buFont typeface="Arial" pitchFamily="34" charset="0"/>
              <a:buChar char="•"/>
            </a:pPr>
            <a:r>
              <a:rPr lang="pt-BR" sz="3600" dirty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Brasil – </a:t>
            </a:r>
            <a:r>
              <a:rPr lang="pt-BR" sz="3600" dirty="0" err="1" smtClean="0">
                <a:solidFill>
                  <a:schemeClr val="bg1"/>
                </a:solidFill>
              </a:rPr>
              <a:t>Politec</a:t>
            </a:r>
            <a:r>
              <a:rPr lang="pt-BR" sz="3600" dirty="0" smtClean="0">
                <a:solidFill>
                  <a:schemeClr val="bg1"/>
                </a:solidFill>
              </a:rPr>
              <a:t>, TCS, </a:t>
            </a:r>
            <a:r>
              <a:rPr lang="pt-BR" sz="3600" dirty="0" err="1" smtClean="0">
                <a:solidFill>
                  <a:schemeClr val="bg1"/>
                </a:solidFill>
              </a:rPr>
              <a:t>Ci&amp;T</a:t>
            </a:r>
            <a:r>
              <a:rPr lang="pt-BR" sz="3600" dirty="0" smtClean="0">
                <a:solidFill>
                  <a:schemeClr val="bg1"/>
                </a:solidFill>
              </a:rPr>
              <a:t>, IBM</a:t>
            </a:r>
          </a:p>
          <a:p>
            <a:pPr lvl="1">
              <a:buFont typeface="Arial" pitchFamily="34" charset="0"/>
              <a:buChar char="•"/>
            </a:pPr>
            <a:r>
              <a:rPr lang="pt-BR" sz="3600" dirty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Índia: 153 empresas</a:t>
            </a:r>
          </a:p>
          <a:p>
            <a:pPr lvl="1">
              <a:buFont typeface="Arial" pitchFamily="34" charset="0"/>
              <a:buChar char="•"/>
            </a:pPr>
            <a:r>
              <a:rPr lang="pt-BR" sz="3600" dirty="0">
                <a:solidFill>
                  <a:schemeClr val="bg1"/>
                </a:solidFill>
              </a:rPr>
              <a:t> </a:t>
            </a:r>
            <a:r>
              <a:rPr lang="pt-BR" sz="3600" dirty="0" smtClean="0">
                <a:solidFill>
                  <a:schemeClr val="bg1"/>
                </a:solidFill>
              </a:rPr>
              <a:t>EUA: Mais de 1.500 empresas</a:t>
            </a:r>
            <a:endParaRPr lang="pt-BR" sz="3200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pt-BR" sz="32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 Discussão das metodologias próprias: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Convergência?</a:t>
            </a:r>
          </a:p>
          <a:p>
            <a:pPr lvl="1"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Exportação?</a:t>
            </a:r>
            <a:endParaRPr lang="pt-BR" sz="3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-1143040" y="1357298"/>
            <a:ext cx="978970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 smtClean="0">
                <a:solidFill>
                  <a:schemeClr val="accent1"/>
                </a:solidFill>
              </a:rPr>
              <a:t>Obrigado!</a:t>
            </a:r>
          </a:p>
          <a:p>
            <a:pPr algn="r"/>
            <a:r>
              <a:rPr lang="pt-BR" sz="3600" b="1" dirty="0" smtClean="0">
                <a:solidFill>
                  <a:schemeClr val="accent1"/>
                </a:solidFill>
              </a:rPr>
              <a:t>Dúvidas – Questões - Brindes</a:t>
            </a:r>
            <a:endParaRPr lang="pt-BR" sz="36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42910" y="328612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-1000164" y="3786190"/>
            <a:ext cx="9789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600" b="1" dirty="0" smtClean="0">
                <a:solidFill>
                  <a:srgbClr val="FFFF00"/>
                </a:solidFill>
              </a:rPr>
              <a:t>http://thiagofagury.blogspot.com</a:t>
            </a:r>
          </a:p>
          <a:p>
            <a:pPr algn="r"/>
            <a:r>
              <a:rPr lang="pt-BR" sz="3600" b="1" dirty="0" smtClean="0">
                <a:solidFill>
                  <a:srgbClr val="FFFF00"/>
                </a:solidFill>
              </a:rPr>
              <a:t>thiagofagury@gmail.com</a:t>
            </a:r>
            <a:endParaRPr lang="pt-BR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571744"/>
            <a:ext cx="80477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000" b="1" dirty="0" smtClean="0">
                <a:solidFill>
                  <a:schemeClr val="accent1"/>
                </a:solidFill>
              </a:rPr>
              <a:t>ALGUÉM DUVIDA?</a:t>
            </a:r>
            <a:endParaRPr lang="pt-BR" sz="8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4128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accent1"/>
                </a:solidFill>
              </a:rPr>
              <a:t>2</a:t>
            </a:r>
            <a:r>
              <a:rPr lang="pt-BR" sz="2800" b="1" dirty="0" smtClean="0">
                <a:solidFill>
                  <a:schemeClr val="accent1"/>
                </a:solidFill>
              </a:rPr>
              <a:t>. Integração / Visão Geral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714348" y="1214423"/>
            <a:ext cx="7429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pt-BR" sz="2400" dirty="0" smtClean="0">
                <a:solidFill>
                  <a:schemeClr val="bg1"/>
                </a:solidFill>
              </a:rPr>
              <a:t>Processo de desenvolvimento de um sistema: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2400" dirty="0" smtClean="0">
                <a:solidFill>
                  <a:schemeClr val="bg1"/>
                </a:solidFill>
              </a:rPr>
              <a:t>Estudo preliminar (viabilidade);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2400" dirty="0" smtClean="0">
                <a:solidFill>
                  <a:schemeClr val="bg1"/>
                </a:solidFill>
              </a:rPr>
              <a:t>Análise de Requisitos;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2400" dirty="0" smtClean="0">
                <a:solidFill>
                  <a:schemeClr val="bg1"/>
                </a:solidFill>
              </a:rPr>
              <a:t>Processo de Construção / Testes / Entrega (RUP);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2400" dirty="0" smtClean="0">
                <a:solidFill>
                  <a:schemeClr val="bg1"/>
                </a:solidFill>
              </a:rPr>
              <a:t>Qualidade!</a:t>
            </a:r>
            <a:endParaRPr lang="pt-BR" dirty="0"/>
          </a:p>
        </p:txBody>
      </p:sp>
      <p:grpSp>
        <p:nvGrpSpPr>
          <p:cNvPr id="11" name="Grupo 10"/>
          <p:cNvGrpSpPr/>
          <p:nvPr/>
        </p:nvGrpSpPr>
        <p:grpSpPr>
          <a:xfrm>
            <a:off x="1857356" y="3643314"/>
            <a:ext cx="3000396" cy="2928958"/>
            <a:chOff x="3071802" y="3643314"/>
            <a:chExt cx="3000396" cy="2928958"/>
          </a:xfrm>
        </p:grpSpPr>
        <p:sp>
          <p:nvSpPr>
            <p:cNvPr id="5" name="Elipse 4"/>
            <p:cNvSpPr/>
            <p:nvPr/>
          </p:nvSpPr>
          <p:spPr>
            <a:xfrm>
              <a:off x="3143240" y="3643314"/>
              <a:ext cx="2928958" cy="2928958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75000"/>
                    <a:shade val="30000"/>
                    <a:satMod val="115000"/>
                  </a:schemeClr>
                </a:gs>
                <a:gs pos="50000">
                  <a:schemeClr val="accent4">
                    <a:lumMod val="75000"/>
                    <a:shade val="67500"/>
                    <a:satMod val="115000"/>
                  </a:schemeClr>
                </a:gs>
                <a:gs pos="100000">
                  <a:schemeClr val="accent4">
                    <a:lumMod val="7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Elipse 5"/>
            <p:cNvSpPr/>
            <p:nvPr/>
          </p:nvSpPr>
          <p:spPr>
            <a:xfrm>
              <a:off x="3643306" y="4143380"/>
              <a:ext cx="1928826" cy="192882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7" name="Elipse 6"/>
            <p:cNvSpPr/>
            <p:nvPr/>
          </p:nvSpPr>
          <p:spPr>
            <a:xfrm>
              <a:off x="4071934" y="4572008"/>
              <a:ext cx="1071570" cy="1071570"/>
            </a:xfrm>
            <a:prstGeom prst="ellipse">
              <a:avLst/>
            </a:pr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3571868" y="4643446"/>
              <a:ext cx="5886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RUP</a:t>
              </a:r>
              <a:endPara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4032302" y="4844489"/>
              <a:ext cx="11112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Análise de </a:t>
              </a:r>
            </a:p>
            <a:p>
              <a:pPr algn="ctr"/>
              <a:r>
                <a:rPr lang="pt-BR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Requisitos</a:t>
              </a:r>
              <a:endParaRPr lang="pt-BR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3071802" y="4143380"/>
              <a:ext cx="7713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CMMI</a:t>
              </a:r>
              <a:endPara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2" name="Chave direita 11"/>
          <p:cNvSpPr/>
          <p:nvPr/>
        </p:nvSpPr>
        <p:spPr>
          <a:xfrm>
            <a:off x="5572132" y="3714752"/>
            <a:ext cx="357190" cy="2714644"/>
          </a:xfrm>
          <a:prstGeom prst="rightBrace">
            <a:avLst/>
          </a:prstGeom>
          <a:noFill/>
          <a:ln w="38100"/>
          <a:scene3d>
            <a:camera prst="orthographicFront"/>
            <a:lightRig rig="freezing" dir="t"/>
          </a:scene3d>
          <a:sp3d prstMaterial="matt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6215074" y="4643446"/>
            <a:ext cx="12466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Gerência 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de Projetos</a:t>
            </a:r>
            <a:endParaRPr lang="pt-B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-1143040" y="1928802"/>
            <a:ext cx="97897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8000" b="1" dirty="0" smtClean="0">
                <a:solidFill>
                  <a:schemeClr val="accent1"/>
                </a:solidFill>
              </a:rPr>
              <a:t>Análise</a:t>
            </a:r>
          </a:p>
          <a:p>
            <a:pPr algn="r"/>
            <a:r>
              <a:rPr lang="pt-BR" sz="8000" b="1" dirty="0" smtClean="0">
                <a:solidFill>
                  <a:schemeClr val="accent1"/>
                </a:solidFill>
              </a:rPr>
              <a:t>de Requisitos</a:t>
            </a:r>
            <a:endParaRPr lang="pt-BR" sz="80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42910" y="4572008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3708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3. Análise de Requisitos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714348" y="1428736"/>
            <a:ext cx="74295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O que o sistema precisa realizar; </a:t>
            </a:r>
          </a:p>
          <a:p>
            <a:pPr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Sobre quais limitações deve operar;</a:t>
            </a:r>
          </a:p>
          <a:p>
            <a:pPr>
              <a:buFont typeface="Arial" pitchFamily="34" charset="0"/>
              <a:buChar char="•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Tipos de Requisitos: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3200" dirty="0" smtClean="0">
                <a:solidFill>
                  <a:schemeClr val="bg1"/>
                </a:solidFill>
              </a:rPr>
              <a:t>Funcionais  –  O que o sistema deve fazer?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3200" dirty="0" smtClean="0">
                <a:solidFill>
                  <a:schemeClr val="bg1"/>
                </a:solidFill>
              </a:rPr>
              <a:t>Não-funcionais  –  Quais qualidades?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3200" dirty="0" smtClean="0">
                <a:solidFill>
                  <a:schemeClr val="bg1"/>
                </a:solidFill>
              </a:rPr>
              <a:t>Requisitos de Usabilidade – Interação Humana.</a:t>
            </a:r>
          </a:p>
          <a:p>
            <a:pPr lvl="1"/>
            <a:endParaRPr lang="pt-B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3708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3. Análise de Requisitos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714348" y="1428736"/>
            <a:ext cx="74295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200" dirty="0" smtClean="0">
                <a:solidFill>
                  <a:schemeClr val="bg1"/>
                </a:solidFill>
              </a:rPr>
              <a:t> Cuidados: 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smtClean="0">
                <a:solidFill>
                  <a:schemeClr val="bg1"/>
                </a:solidFill>
              </a:rPr>
              <a:t>Não reflexão das necessidades reais dos clientes;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 smtClean="0">
                <a:solidFill>
                  <a:schemeClr val="bg1"/>
                </a:solidFill>
              </a:rPr>
              <a:t>Documentação de forma inconsistente / incompleta;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 smtClean="0">
                <a:solidFill>
                  <a:schemeClr val="bg1"/>
                </a:solidFill>
              </a:rPr>
              <a:t>Mudanças;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sz="3200" dirty="0" smtClean="0">
                <a:solidFill>
                  <a:schemeClr val="bg1"/>
                </a:solidFill>
              </a:rPr>
              <a:t>Desentendimentos.</a:t>
            </a:r>
            <a:endParaRPr lang="pt-B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285728"/>
            <a:ext cx="3708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accent1"/>
                </a:solidFill>
              </a:rPr>
              <a:t>3. Análise de Requisitos</a:t>
            </a:r>
            <a:endParaRPr lang="pt-BR" sz="2800" b="1" dirty="0">
              <a:solidFill>
                <a:schemeClr val="accent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71472" y="785794"/>
            <a:ext cx="7929618" cy="71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928662" y="1714488"/>
            <a:ext cx="742955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3600" dirty="0" smtClean="0">
                <a:solidFill>
                  <a:schemeClr val="bg1"/>
                </a:solidFill>
              </a:rPr>
              <a:t> A análise consiste em 4 fases *: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Identificação;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Análise e Negociação;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Especificação e Documentação;</a:t>
            </a:r>
          </a:p>
          <a:p>
            <a:pPr marL="914400" lvl="1" indent="-457200">
              <a:buFont typeface="+mj-lt"/>
              <a:buAutoNum type="arabicPeriod"/>
            </a:pPr>
            <a:r>
              <a:rPr lang="pt-BR" sz="3600" dirty="0" smtClean="0">
                <a:solidFill>
                  <a:schemeClr val="bg1"/>
                </a:solidFill>
              </a:rPr>
              <a:t>Validação. </a:t>
            </a:r>
          </a:p>
          <a:p>
            <a:pPr marL="914400" lvl="1" indent="-457200"/>
            <a:endParaRPr lang="pt-BR" sz="3600" dirty="0">
              <a:solidFill>
                <a:schemeClr val="bg1"/>
              </a:solidFill>
            </a:endParaRPr>
          </a:p>
          <a:p>
            <a:pPr marL="914400" lvl="1" indent="-457200"/>
            <a:r>
              <a:rPr lang="pt-BR" sz="2800" dirty="0" smtClean="0">
                <a:solidFill>
                  <a:schemeClr val="bg1"/>
                </a:solidFill>
              </a:rPr>
              <a:t>* SOARES, 2005</a:t>
            </a:r>
          </a:p>
          <a:p>
            <a:pPr lvl="1"/>
            <a:endParaRPr lang="pt-B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</TotalTime>
  <Words>1453</Words>
  <Application>Microsoft Office PowerPoint</Application>
  <PresentationFormat>Apresentação na tela (4:3)</PresentationFormat>
  <Paragraphs>217</Paragraphs>
  <Slides>37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38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Kennedy</dc:creator>
  <cp:lastModifiedBy>Kennedy</cp:lastModifiedBy>
  <cp:revision>57</cp:revision>
  <dcterms:created xsi:type="dcterms:W3CDTF">2007-11-26T19:49:24Z</dcterms:created>
  <dcterms:modified xsi:type="dcterms:W3CDTF">2007-11-27T22:27:57Z</dcterms:modified>
</cp:coreProperties>
</file>