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93" r:id="rId3"/>
    <p:sldId id="257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258" r:id="rId24"/>
    <p:sldId id="313" r:id="rId25"/>
    <p:sldId id="314" r:id="rId26"/>
    <p:sldId id="292" r:id="rId2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6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08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71CCAD-D450-4293-ABD1-B13F22F146E5}" type="datetimeFigureOut">
              <a:rPr lang="pt-BR" smtClean="0"/>
              <a:pPr/>
              <a:t>28/11/2007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6CFCDF-76EA-493C-95AA-C51FD6190F4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CFCDF-76EA-493C-95AA-C51FD6190F45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F424-A01C-44D3-B8F5-D0FC41FA5B08}" type="datetimeFigureOut">
              <a:rPr lang="pt-BR" smtClean="0"/>
              <a:pPr/>
              <a:t>28/11/2007</a:t>
            </a:fld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2F5E-D029-484A-8BFF-08C8F52DECE3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643570" y="6215082"/>
            <a:ext cx="3071834" cy="5000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pt-BR" sz="4000" b="1" dirty="0" err="1" smtClean="0">
                <a:solidFill>
                  <a:prstClr val="black"/>
                </a:solidFill>
              </a:rPr>
              <a:t>thiago</a:t>
            </a:r>
            <a:r>
              <a:rPr lang="pt-BR" sz="4000" b="1" dirty="0" smtClean="0">
                <a:solidFill>
                  <a:prstClr val="black"/>
                </a:solidFill>
              </a:rPr>
              <a:t>.</a:t>
            </a:r>
            <a:r>
              <a:rPr lang="pt-BR" sz="4000" b="1" dirty="0" err="1" smtClean="0">
                <a:solidFill>
                  <a:srgbClr val="4F81BD"/>
                </a:solidFill>
              </a:rPr>
              <a:t>fagury</a:t>
            </a:r>
            <a:endParaRPr lang="pt-BR" sz="4000" b="1" dirty="0" smtClean="0">
              <a:solidFill>
                <a:srgbClr val="4F81BD"/>
              </a:solidFill>
            </a:endParaRPr>
          </a:p>
          <a:p>
            <a:endParaRPr lang="pt-B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5430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33FAF424-A01C-44D3-B8F5-D0FC41FA5B08}" type="datetimeFigureOut">
              <a:rPr lang="pt-BR" smtClean="0"/>
              <a:pPr/>
              <a:t>28/11/2007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643570" y="6215082"/>
            <a:ext cx="3071834" cy="5000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pt-BR" sz="4000" b="1" dirty="0" err="1" smtClean="0">
                <a:solidFill>
                  <a:prstClr val="black"/>
                </a:solidFill>
              </a:rPr>
              <a:t>thiago</a:t>
            </a:r>
            <a:r>
              <a:rPr lang="pt-BR" sz="4000" b="1" dirty="0" smtClean="0">
                <a:solidFill>
                  <a:prstClr val="black"/>
                </a:solidFill>
              </a:rPr>
              <a:t>.</a:t>
            </a:r>
            <a:r>
              <a:rPr lang="pt-BR" sz="4000" b="1" dirty="0" err="1" smtClean="0">
                <a:solidFill>
                  <a:srgbClr val="4F81BD"/>
                </a:solidFill>
              </a:rPr>
              <a:t>fagury</a:t>
            </a:r>
            <a:endParaRPr lang="pt-BR" sz="4000" b="1" dirty="0" smtClean="0">
              <a:solidFill>
                <a:srgbClr val="4F81BD"/>
              </a:solidFill>
            </a:endParaRPr>
          </a:p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2143108" y="6357958"/>
            <a:ext cx="13573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D9F32F5E-D029-484A-8BFF-08C8F52DECE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1571604" y="2143116"/>
            <a:ext cx="603697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bg1"/>
                </a:solidFill>
              </a:rPr>
              <a:t>Gerência de Projetos</a:t>
            </a:r>
          </a:p>
          <a:p>
            <a:r>
              <a:rPr lang="pt-BR" sz="5400" dirty="0" smtClean="0">
                <a:solidFill>
                  <a:schemeClr val="bg1"/>
                </a:solidFill>
              </a:rPr>
              <a:t>PMI</a:t>
            </a:r>
          </a:p>
        </p:txBody>
      </p:sp>
      <p:sp>
        <p:nvSpPr>
          <p:cNvPr id="8" name="Retângulo 7"/>
          <p:cNvSpPr/>
          <p:nvPr/>
        </p:nvSpPr>
        <p:spPr>
          <a:xfrm>
            <a:off x="1714480" y="3857628"/>
            <a:ext cx="5857916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1633911" y="4000504"/>
            <a:ext cx="2580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accent1"/>
                </a:solidFill>
              </a:rPr>
              <a:t>Prof. Thiago </a:t>
            </a:r>
            <a:r>
              <a:rPr lang="pt-BR" b="1" dirty="0" err="1" smtClean="0">
                <a:solidFill>
                  <a:schemeClr val="accent1"/>
                </a:solidFill>
              </a:rPr>
              <a:t>Fagury</a:t>
            </a:r>
            <a:r>
              <a:rPr lang="pt-BR" b="1" dirty="0" smtClean="0">
                <a:solidFill>
                  <a:schemeClr val="accent1"/>
                </a:solidFill>
              </a:rPr>
              <a:t> de Sá</a:t>
            </a:r>
            <a:endParaRPr lang="pt-BR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571612"/>
            <a:ext cx="800105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>
                <a:solidFill>
                  <a:schemeClr val="bg1"/>
                </a:solidFill>
              </a:rPr>
              <a:t>Certificação</a:t>
            </a:r>
          </a:p>
          <a:p>
            <a:endParaRPr lang="pt-BR" sz="3600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PMP – Project </a:t>
            </a:r>
            <a:r>
              <a:rPr lang="pt-BR" sz="3200" dirty="0" smtClean="0">
                <a:solidFill>
                  <a:schemeClr val="bg1"/>
                </a:solidFill>
              </a:rPr>
              <a:t>Management Professional</a:t>
            </a:r>
            <a:endParaRPr lang="pt-BR" sz="3200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200 Questões (61% acertos)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4 Horas de Prova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Comprovação: 4500 h/projetos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Aproximadamente US$ 500,00</a:t>
            </a:r>
            <a:endParaRPr lang="pt-B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571612"/>
            <a:ext cx="800105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>
                <a:solidFill>
                  <a:schemeClr val="bg1"/>
                </a:solidFill>
              </a:rPr>
              <a:t>Certificação</a:t>
            </a:r>
          </a:p>
          <a:p>
            <a:endParaRPr lang="pt-BR" sz="3600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PMP – Project </a:t>
            </a:r>
            <a:r>
              <a:rPr lang="pt-BR" sz="3200" dirty="0" smtClean="0">
                <a:solidFill>
                  <a:schemeClr val="bg1"/>
                </a:solidFill>
              </a:rPr>
              <a:t>Management Professional</a:t>
            </a:r>
            <a:endParaRPr lang="pt-BR" sz="3200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200 Questões (61% acertos)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4 Horas de Prova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Comprovação: 4500 h/projetos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Aproximadamente US$ 500,00</a:t>
            </a:r>
            <a:endParaRPr lang="pt-B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785926"/>
            <a:ext cx="80010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>
                <a:solidFill>
                  <a:schemeClr val="bg1"/>
                </a:solidFill>
              </a:rPr>
              <a:t>Projetos x Processos</a:t>
            </a:r>
          </a:p>
          <a:p>
            <a:endParaRPr lang="pt-BR" sz="3600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Projetos são únicos e têm tempo determinado;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Processos são padronizados e de caráter contínuo;</a:t>
            </a:r>
            <a:endParaRPr lang="pt-B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357298"/>
            <a:ext cx="80010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>
                <a:solidFill>
                  <a:schemeClr val="bg1"/>
                </a:solidFill>
              </a:rPr>
              <a:t>Programa</a:t>
            </a:r>
          </a:p>
          <a:p>
            <a:endParaRPr lang="pt-BR" sz="3600" dirty="0" smtClean="0">
              <a:solidFill>
                <a:schemeClr val="bg1"/>
              </a:solidFill>
            </a:endParaRPr>
          </a:p>
          <a:p>
            <a:r>
              <a:rPr lang="pt-BR" sz="3600" dirty="0" smtClean="0">
                <a:solidFill>
                  <a:schemeClr val="bg1"/>
                </a:solidFill>
              </a:rPr>
              <a:t>“É </a:t>
            </a:r>
            <a:r>
              <a:rPr lang="pt-BR" sz="3600" dirty="0" smtClean="0">
                <a:solidFill>
                  <a:schemeClr val="bg1"/>
                </a:solidFill>
              </a:rPr>
              <a:t>um grupo de </a:t>
            </a:r>
            <a:r>
              <a:rPr lang="pt-BR" sz="3600" dirty="0" smtClean="0">
                <a:solidFill>
                  <a:schemeClr val="bg1"/>
                </a:solidFill>
              </a:rPr>
              <a:t>projetos relacionados </a:t>
            </a:r>
            <a:r>
              <a:rPr lang="pt-BR" sz="3600" dirty="0" smtClean="0">
                <a:solidFill>
                  <a:schemeClr val="bg1"/>
                </a:solidFill>
              </a:rPr>
              <a:t>gerenciados </a:t>
            </a:r>
            <a:r>
              <a:rPr lang="pt-BR" sz="3600" dirty="0" smtClean="0">
                <a:solidFill>
                  <a:schemeClr val="bg1"/>
                </a:solidFill>
              </a:rPr>
              <a:t>de modo </a:t>
            </a:r>
            <a:r>
              <a:rPr lang="pt-BR" sz="3600" dirty="0" smtClean="0">
                <a:solidFill>
                  <a:schemeClr val="bg1"/>
                </a:solidFill>
              </a:rPr>
              <a:t>coordenado para a</a:t>
            </a:r>
          </a:p>
          <a:p>
            <a:r>
              <a:rPr lang="pt-BR" sz="3600" dirty="0" smtClean="0">
                <a:solidFill>
                  <a:schemeClr val="bg1"/>
                </a:solidFill>
              </a:rPr>
              <a:t>obtenção de benefícios </a:t>
            </a:r>
            <a:r>
              <a:rPr lang="pt-BR" sz="3600" dirty="0" smtClean="0">
                <a:solidFill>
                  <a:schemeClr val="bg1"/>
                </a:solidFill>
              </a:rPr>
              <a:t>e controle </a:t>
            </a:r>
            <a:r>
              <a:rPr lang="pt-BR" sz="3600" dirty="0" smtClean="0">
                <a:solidFill>
                  <a:schemeClr val="bg1"/>
                </a:solidFill>
              </a:rPr>
              <a:t>que não </a:t>
            </a:r>
            <a:r>
              <a:rPr lang="pt-BR" sz="3600" dirty="0" smtClean="0">
                <a:solidFill>
                  <a:schemeClr val="bg1"/>
                </a:solidFill>
              </a:rPr>
              <a:t>estariam disponíveis </a:t>
            </a:r>
            <a:r>
              <a:rPr lang="pt-BR" sz="3600" dirty="0" smtClean="0">
                <a:solidFill>
                  <a:schemeClr val="bg1"/>
                </a:solidFill>
              </a:rPr>
              <a:t>se eles fossem</a:t>
            </a:r>
          </a:p>
          <a:p>
            <a:r>
              <a:rPr lang="pt-BR" sz="3600" dirty="0" smtClean="0">
                <a:solidFill>
                  <a:schemeClr val="bg1"/>
                </a:solidFill>
              </a:rPr>
              <a:t>gerenciados individualmente</a:t>
            </a:r>
            <a:r>
              <a:rPr lang="pt-BR" sz="3600" dirty="0" smtClean="0">
                <a:solidFill>
                  <a:schemeClr val="bg1"/>
                </a:solidFill>
              </a:rPr>
              <a:t>.”</a:t>
            </a:r>
          </a:p>
          <a:p>
            <a:endParaRPr lang="pt-BR" sz="3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785786" y="1000108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 smtClean="0">
                <a:solidFill>
                  <a:schemeClr val="bg1"/>
                </a:solidFill>
              </a:rPr>
              <a:t>Gerenciamento de </a:t>
            </a:r>
            <a:r>
              <a:rPr lang="pt-BR" sz="3200" dirty="0" smtClean="0">
                <a:solidFill>
                  <a:schemeClr val="bg1"/>
                </a:solidFill>
              </a:rPr>
              <a:t>Projetos</a:t>
            </a:r>
          </a:p>
          <a:p>
            <a:endParaRPr lang="pt-BR" sz="3200" dirty="0" smtClean="0">
              <a:solidFill>
                <a:schemeClr val="bg1"/>
              </a:solidFill>
            </a:endParaRPr>
          </a:p>
          <a:p>
            <a:r>
              <a:rPr lang="pt-BR" sz="2800" i="1" dirty="0" smtClean="0">
                <a:solidFill>
                  <a:schemeClr val="bg1"/>
                </a:solidFill>
              </a:rPr>
              <a:t>O gerenciamento de projetos é </a:t>
            </a:r>
            <a:r>
              <a:rPr lang="pt-BR" sz="2800" i="1" dirty="0" smtClean="0">
                <a:solidFill>
                  <a:schemeClr val="bg1"/>
                </a:solidFill>
              </a:rPr>
              <a:t>a  aplicação </a:t>
            </a:r>
            <a:r>
              <a:rPr lang="pt-BR" sz="2800" i="1" dirty="0" smtClean="0">
                <a:solidFill>
                  <a:schemeClr val="bg1"/>
                </a:solidFill>
              </a:rPr>
              <a:t>de conhecimento</a:t>
            </a:r>
            <a:r>
              <a:rPr lang="pt-BR" sz="2800" i="1" dirty="0" smtClean="0">
                <a:solidFill>
                  <a:schemeClr val="bg1"/>
                </a:solidFill>
              </a:rPr>
              <a:t>, habilidades</a:t>
            </a:r>
            <a:r>
              <a:rPr lang="pt-BR" sz="2800" i="1" dirty="0" smtClean="0">
                <a:solidFill>
                  <a:schemeClr val="bg1"/>
                </a:solidFill>
              </a:rPr>
              <a:t>, ferramentas </a:t>
            </a:r>
            <a:r>
              <a:rPr lang="pt-BR" sz="2800" i="1" dirty="0" smtClean="0">
                <a:solidFill>
                  <a:schemeClr val="bg1"/>
                </a:solidFill>
              </a:rPr>
              <a:t>e técnicas </a:t>
            </a:r>
            <a:r>
              <a:rPr lang="pt-BR" sz="2800" i="1" dirty="0" smtClean="0">
                <a:solidFill>
                  <a:schemeClr val="bg1"/>
                </a:solidFill>
              </a:rPr>
              <a:t>às atividades </a:t>
            </a:r>
            <a:r>
              <a:rPr lang="pt-BR" sz="2800" i="1" dirty="0" smtClean="0">
                <a:solidFill>
                  <a:schemeClr val="bg1"/>
                </a:solidFill>
              </a:rPr>
              <a:t>do projeto </a:t>
            </a:r>
            <a:r>
              <a:rPr lang="pt-BR" sz="2800" i="1" dirty="0" smtClean="0">
                <a:solidFill>
                  <a:schemeClr val="bg1"/>
                </a:solidFill>
              </a:rPr>
              <a:t>a fim de atender </a:t>
            </a:r>
            <a:r>
              <a:rPr lang="pt-BR" sz="2800" i="1" dirty="0" smtClean="0">
                <a:solidFill>
                  <a:schemeClr val="bg1"/>
                </a:solidFill>
              </a:rPr>
              <a:t>aos seus </a:t>
            </a:r>
            <a:r>
              <a:rPr lang="pt-BR" sz="2800" i="1" dirty="0" smtClean="0">
                <a:solidFill>
                  <a:schemeClr val="bg1"/>
                </a:solidFill>
              </a:rPr>
              <a:t>requisitos.</a:t>
            </a:r>
            <a:endParaRPr lang="pt-BR" sz="2800" i="1" dirty="0">
              <a:solidFill>
                <a:schemeClr val="bg1"/>
              </a:solidFill>
            </a:endParaRPr>
          </a:p>
        </p:txBody>
      </p:sp>
      <p:sp>
        <p:nvSpPr>
          <p:cNvPr id="5" name="Triângulo isósceles 4"/>
          <p:cNvSpPr/>
          <p:nvPr/>
        </p:nvSpPr>
        <p:spPr>
          <a:xfrm>
            <a:off x="3357554" y="4143380"/>
            <a:ext cx="2428892" cy="2000264"/>
          </a:xfrm>
          <a:prstGeom prst="triangle">
            <a:avLst/>
          </a:prstGeo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4071934" y="3786190"/>
            <a:ext cx="958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ESCOPO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714612" y="6143644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TEMPO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5429256" y="6143644"/>
            <a:ext cx="827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CUSTO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9" name="Seta para a direita 8"/>
          <p:cNvSpPr/>
          <p:nvPr/>
        </p:nvSpPr>
        <p:spPr>
          <a:xfrm>
            <a:off x="2786050" y="4857760"/>
            <a:ext cx="107157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 para a direita 9"/>
          <p:cNvSpPr/>
          <p:nvPr/>
        </p:nvSpPr>
        <p:spPr>
          <a:xfrm>
            <a:off x="5357818" y="4857760"/>
            <a:ext cx="107157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1785918" y="4857760"/>
            <a:ext cx="869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RISCOS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6500826" y="4857760"/>
            <a:ext cx="1324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QUALIDADE</a:t>
            </a:r>
            <a:endParaRPr lang="pt-BR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3714744" y="928670"/>
            <a:ext cx="18565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400" dirty="0" err="1" smtClean="0">
                <a:solidFill>
                  <a:schemeClr val="bg1"/>
                </a:solidFill>
              </a:rPr>
              <a:t>PMBoK</a:t>
            </a:r>
            <a:endParaRPr lang="pt-BR" sz="44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85926"/>
            <a:ext cx="6981845" cy="46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82486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ixaDeTexto 4"/>
          <p:cNvSpPr txBox="1"/>
          <p:nvPr/>
        </p:nvSpPr>
        <p:spPr>
          <a:xfrm>
            <a:off x="1928794" y="928670"/>
            <a:ext cx="73823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 smtClean="0">
                <a:solidFill>
                  <a:schemeClr val="bg1"/>
                </a:solidFill>
              </a:rPr>
              <a:t>Ciclo de vida do projeto</a:t>
            </a:r>
            <a:endParaRPr lang="pt-BR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714348" y="1571612"/>
            <a:ext cx="79296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 smtClean="0">
                <a:solidFill>
                  <a:schemeClr val="bg1"/>
                </a:solidFill>
              </a:rPr>
              <a:t>O conhecimento de gerenciamento de projetos descrito no PMBOK consiste em</a:t>
            </a:r>
            <a:r>
              <a:rPr lang="pt-BR" sz="3200" dirty="0" smtClean="0">
                <a:solidFill>
                  <a:schemeClr val="bg1"/>
                </a:solidFill>
              </a:rPr>
              <a:t>:</a:t>
            </a:r>
          </a:p>
          <a:p>
            <a:endParaRPr lang="pt-BR" sz="3200" dirty="0" smtClean="0">
              <a:solidFill>
                <a:schemeClr val="bg1"/>
              </a:solidFill>
            </a:endParaRPr>
          </a:p>
          <a:p>
            <a:r>
              <a:rPr lang="pt-BR" sz="3200" dirty="0" smtClean="0">
                <a:solidFill>
                  <a:schemeClr val="bg1"/>
                </a:solidFill>
              </a:rPr>
              <a:t>• Definição do ciclo de vida do projeto</a:t>
            </a:r>
          </a:p>
          <a:p>
            <a:r>
              <a:rPr lang="pt-BR" sz="3200" dirty="0" smtClean="0">
                <a:solidFill>
                  <a:schemeClr val="bg1"/>
                </a:solidFill>
              </a:rPr>
              <a:t>• Cinco grupos de processos de gerenciamento de projetos</a:t>
            </a:r>
          </a:p>
          <a:p>
            <a:r>
              <a:rPr lang="pt-BR" sz="3200" dirty="0" smtClean="0">
                <a:solidFill>
                  <a:schemeClr val="bg1"/>
                </a:solidFill>
              </a:rPr>
              <a:t>• Nove áreas de conhecimento</a:t>
            </a:r>
            <a:endParaRPr lang="pt-B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/>
          <p:cNvSpPr/>
          <p:nvPr/>
        </p:nvSpPr>
        <p:spPr>
          <a:xfrm>
            <a:off x="571472" y="1214422"/>
            <a:ext cx="792961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</a:rPr>
              <a:t>Principais Documentos do </a:t>
            </a:r>
            <a:r>
              <a:rPr lang="pt-BR" sz="2800" b="1" dirty="0" smtClean="0">
                <a:solidFill>
                  <a:schemeClr val="bg1"/>
                </a:solidFill>
              </a:rPr>
              <a:t>PMBOK</a:t>
            </a:r>
          </a:p>
          <a:p>
            <a:endParaRPr lang="pt-BR" sz="2800" b="1" dirty="0" smtClean="0">
              <a:solidFill>
                <a:schemeClr val="bg1"/>
              </a:solidFill>
            </a:endParaRPr>
          </a:p>
          <a:p>
            <a:r>
              <a:rPr lang="pt-BR" sz="2800" dirty="0" smtClean="0">
                <a:solidFill>
                  <a:schemeClr val="bg1"/>
                </a:solidFill>
              </a:rPr>
              <a:t>• </a:t>
            </a:r>
            <a:r>
              <a:rPr lang="pt-BR" sz="2800" b="1" dirty="0" smtClean="0">
                <a:solidFill>
                  <a:schemeClr val="bg1"/>
                </a:solidFill>
              </a:rPr>
              <a:t>Termo de Abertura</a:t>
            </a:r>
          </a:p>
          <a:p>
            <a:r>
              <a:rPr lang="pt-BR" sz="2800" dirty="0" smtClean="0">
                <a:solidFill>
                  <a:schemeClr val="bg1"/>
                </a:solidFill>
              </a:rPr>
              <a:t>Autoriza formalmente o projeto. Estabelece diretrizes. </a:t>
            </a:r>
            <a:r>
              <a:rPr lang="pt-BR" sz="2800" dirty="0" smtClean="0">
                <a:solidFill>
                  <a:schemeClr val="bg1"/>
                </a:solidFill>
              </a:rPr>
              <a:t>Porquê </a:t>
            </a:r>
            <a:r>
              <a:rPr lang="pt-BR" sz="2800" dirty="0" smtClean="0">
                <a:solidFill>
                  <a:schemeClr val="bg1"/>
                </a:solidFill>
              </a:rPr>
              <a:t>fazer o projeto.</a:t>
            </a:r>
          </a:p>
          <a:p>
            <a:r>
              <a:rPr lang="pt-BR" sz="2800" dirty="0" smtClean="0">
                <a:solidFill>
                  <a:schemeClr val="bg1"/>
                </a:solidFill>
              </a:rPr>
              <a:t>• </a:t>
            </a:r>
            <a:r>
              <a:rPr lang="pt-BR" sz="2800" b="1" dirty="0" smtClean="0">
                <a:solidFill>
                  <a:schemeClr val="bg1"/>
                </a:solidFill>
              </a:rPr>
              <a:t>Declaração do Escopo do Projeto</a:t>
            </a:r>
          </a:p>
          <a:p>
            <a:r>
              <a:rPr lang="pt-BR" sz="2800" dirty="0" smtClean="0">
                <a:solidFill>
                  <a:schemeClr val="bg1"/>
                </a:solidFill>
              </a:rPr>
              <a:t>Determina qual trabalho deverá ser feito e quais entregas precisam ser produzidas.</a:t>
            </a:r>
          </a:p>
          <a:p>
            <a:r>
              <a:rPr lang="pt-BR" sz="2800" dirty="0" smtClean="0">
                <a:solidFill>
                  <a:schemeClr val="bg1"/>
                </a:solidFill>
              </a:rPr>
              <a:t>Estabelece o que fazer.</a:t>
            </a:r>
          </a:p>
          <a:p>
            <a:r>
              <a:rPr lang="pt-BR" sz="2800" dirty="0" smtClean="0">
                <a:solidFill>
                  <a:schemeClr val="bg1"/>
                </a:solidFill>
              </a:rPr>
              <a:t>• </a:t>
            </a:r>
            <a:r>
              <a:rPr lang="pt-BR" sz="2800" b="1" dirty="0" smtClean="0">
                <a:solidFill>
                  <a:schemeClr val="bg1"/>
                </a:solidFill>
              </a:rPr>
              <a:t>Plano de Gerenciamento do Projeto</a:t>
            </a:r>
          </a:p>
          <a:p>
            <a:r>
              <a:rPr lang="pt-BR" sz="2800" dirty="0" smtClean="0">
                <a:solidFill>
                  <a:schemeClr val="bg1"/>
                </a:solidFill>
              </a:rPr>
              <a:t>Determina como o trabalho será realizado.</a:t>
            </a:r>
            <a:endParaRPr lang="pt-BR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14471"/>
            <a:ext cx="67056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642910" y="1714488"/>
            <a:ext cx="74295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Deixo a vida me levar ...</a:t>
            </a:r>
          </a:p>
          <a:p>
            <a:pPr lvl="1"/>
            <a:r>
              <a:rPr lang="pt-BR" sz="3200" i="1" dirty="0" smtClean="0">
                <a:solidFill>
                  <a:schemeClr val="bg1"/>
                </a:solidFill>
              </a:rPr>
              <a:t>“</a:t>
            </a:r>
            <a:r>
              <a:rPr lang="pt-BR" sz="3200" i="1" dirty="0" smtClean="0">
                <a:solidFill>
                  <a:schemeClr val="bg1"/>
                </a:solidFill>
              </a:rPr>
              <a:t>O negócio é deixar rolar</a:t>
            </a:r>
          </a:p>
          <a:p>
            <a:pPr lvl="1"/>
            <a:r>
              <a:rPr lang="pt-BR" sz="3200" i="1" dirty="0" smtClean="0">
                <a:solidFill>
                  <a:schemeClr val="bg1"/>
                </a:solidFill>
              </a:rPr>
              <a:t>E aos trancos e barrancos, lá vou eu</a:t>
            </a:r>
          </a:p>
          <a:p>
            <a:pPr lvl="1"/>
            <a:r>
              <a:rPr lang="pt-BR" sz="3200" i="1" dirty="0" smtClean="0">
                <a:solidFill>
                  <a:schemeClr val="bg1"/>
                </a:solidFill>
              </a:rPr>
              <a:t>E sou feliz e agradeço por tudo que Deus me </a:t>
            </a:r>
            <a:r>
              <a:rPr lang="pt-BR" sz="3200" i="1" dirty="0" smtClean="0">
                <a:solidFill>
                  <a:schemeClr val="bg1"/>
                </a:solidFill>
              </a:rPr>
              <a:t>deu”</a:t>
            </a:r>
            <a:endParaRPr lang="pt-BR" sz="3200" i="1" dirty="0" smtClean="0">
              <a:solidFill>
                <a:schemeClr val="bg1"/>
              </a:solidFill>
            </a:endParaRPr>
          </a:p>
          <a:p>
            <a:endParaRPr lang="pt-BR" sz="3200" dirty="0" smtClean="0">
              <a:solidFill>
                <a:schemeClr val="bg1"/>
              </a:solidFill>
            </a:endParaRPr>
          </a:p>
          <a:p>
            <a:endParaRPr lang="pt-BR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642910" y="1357298"/>
            <a:ext cx="778674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 smtClean="0">
                <a:solidFill>
                  <a:schemeClr val="bg1"/>
                </a:solidFill>
              </a:rPr>
              <a:t>A saber:</a:t>
            </a:r>
          </a:p>
          <a:p>
            <a:endParaRPr lang="pt-BR" sz="2800" dirty="0" smtClean="0">
              <a:solidFill>
                <a:schemeClr val="bg1"/>
              </a:solidFill>
            </a:endParaRPr>
          </a:p>
          <a:p>
            <a:r>
              <a:rPr lang="pt-BR" sz="2800" b="1" dirty="0" smtClean="0">
                <a:solidFill>
                  <a:schemeClr val="bg1"/>
                </a:solidFill>
              </a:rPr>
              <a:t>Project </a:t>
            </a:r>
            <a:r>
              <a:rPr lang="pt-BR" sz="2800" b="1" dirty="0" smtClean="0">
                <a:solidFill>
                  <a:schemeClr val="bg1"/>
                </a:solidFill>
              </a:rPr>
              <a:t>Charter</a:t>
            </a:r>
          </a:p>
          <a:p>
            <a:r>
              <a:rPr lang="pt-BR" sz="2800" dirty="0" smtClean="0">
                <a:solidFill>
                  <a:schemeClr val="bg1"/>
                </a:solidFill>
              </a:rPr>
              <a:t>É o documento </a:t>
            </a:r>
            <a:r>
              <a:rPr lang="pt-BR" sz="2800" dirty="0" smtClean="0">
                <a:solidFill>
                  <a:schemeClr val="bg1"/>
                </a:solidFill>
              </a:rPr>
              <a:t>que autoriza </a:t>
            </a:r>
            <a:r>
              <a:rPr lang="pt-BR" sz="2800" dirty="0" smtClean="0">
                <a:solidFill>
                  <a:schemeClr val="bg1"/>
                </a:solidFill>
              </a:rPr>
              <a:t>formalmente </a:t>
            </a:r>
            <a:r>
              <a:rPr lang="pt-BR" sz="2800" dirty="0" smtClean="0">
                <a:solidFill>
                  <a:schemeClr val="bg1"/>
                </a:solidFill>
              </a:rPr>
              <a:t>o projeto.</a:t>
            </a:r>
          </a:p>
          <a:p>
            <a:endParaRPr lang="pt-BR" sz="2800" dirty="0" smtClean="0">
              <a:solidFill>
                <a:schemeClr val="bg1"/>
              </a:solidFill>
            </a:endParaRPr>
          </a:p>
          <a:p>
            <a:r>
              <a:rPr lang="pt-BR" sz="2800" b="1" dirty="0" smtClean="0">
                <a:solidFill>
                  <a:schemeClr val="bg1"/>
                </a:solidFill>
              </a:rPr>
              <a:t>Work </a:t>
            </a:r>
            <a:r>
              <a:rPr lang="pt-BR" sz="2800" b="1" dirty="0" err="1" smtClean="0">
                <a:solidFill>
                  <a:schemeClr val="bg1"/>
                </a:solidFill>
              </a:rPr>
              <a:t>Breakdown</a:t>
            </a:r>
            <a:r>
              <a:rPr lang="pt-BR" sz="2800" b="1" dirty="0" smtClean="0">
                <a:solidFill>
                  <a:schemeClr val="bg1"/>
                </a:solidFill>
              </a:rPr>
              <a:t> </a:t>
            </a:r>
            <a:r>
              <a:rPr lang="pt-BR" sz="2800" b="1" dirty="0" err="1" smtClean="0">
                <a:solidFill>
                  <a:schemeClr val="bg1"/>
                </a:solidFill>
              </a:rPr>
              <a:t>Structure</a:t>
            </a:r>
            <a:r>
              <a:rPr lang="pt-BR" sz="2800" b="1" dirty="0" smtClean="0">
                <a:solidFill>
                  <a:schemeClr val="bg1"/>
                </a:solidFill>
              </a:rPr>
              <a:t> (EAP):</a:t>
            </a:r>
            <a:endParaRPr lang="pt-BR" sz="2800" b="1" dirty="0" smtClean="0">
              <a:solidFill>
                <a:schemeClr val="bg1"/>
              </a:solidFill>
            </a:endParaRPr>
          </a:p>
          <a:p>
            <a:r>
              <a:rPr lang="pt-BR" sz="2800" dirty="0" smtClean="0">
                <a:solidFill>
                  <a:schemeClr val="bg1"/>
                </a:solidFill>
              </a:rPr>
              <a:t>Forma hierárquica </a:t>
            </a:r>
            <a:r>
              <a:rPr lang="pt-BR" sz="2800" dirty="0" smtClean="0">
                <a:solidFill>
                  <a:schemeClr val="bg1"/>
                </a:solidFill>
              </a:rPr>
              <a:t>para a divisão </a:t>
            </a:r>
            <a:r>
              <a:rPr lang="pt-BR" sz="2800" dirty="0" smtClean="0">
                <a:solidFill>
                  <a:schemeClr val="bg1"/>
                </a:solidFill>
              </a:rPr>
              <a:t>dos projetos </a:t>
            </a:r>
            <a:r>
              <a:rPr lang="pt-BR" sz="2800" dirty="0" smtClean="0">
                <a:solidFill>
                  <a:schemeClr val="bg1"/>
                </a:solidFill>
              </a:rPr>
              <a:t>em atividades mensuráveis </a:t>
            </a:r>
            <a:r>
              <a:rPr lang="pt-BR" sz="2800" dirty="0" smtClean="0">
                <a:solidFill>
                  <a:schemeClr val="bg1"/>
                </a:solidFill>
              </a:rPr>
              <a:t>e controláveis. Torna clara as </a:t>
            </a:r>
            <a:r>
              <a:rPr lang="pt-BR" sz="2800" dirty="0" err="1" smtClean="0">
                <a:solidFill>
                  <a:schemeClr val="bg1"/>
                </a:solidFill>
              </a:rPr>
              <a:t>reponsabilidades</a:t>
            </a:r>
            <a:r>
              <a:rPr lang="pt-BR" sz="2800" dirty="0" smtClean="0">
                <a:solidFill>
                  <a:schemeClr val="bg1"/>
                </a:solidFill>
              </a:rPr>
              <a:t> e identifica pacotes de trabalho</a:t>
            </a:r>
            <a:endParaRPr lang="pt-BR" sz="2800" dirty="0" smtClean="0">
              <a:solidFill>
                <a:schemeClr val="bg1"/>
              </a:solidFill>
            </a:endParaRPr>
          </a:p>
          <a:p>
            <a:endParaRPr lang="pt-BR" sz="2800" dirty="0" smtClean="0">
              <a:solidFill>
                <a:schemeClr val="bg1"/>
              </a:solidFill>
            </a:endParaRPr>
          </a:p>
          <a:p>
            <a:endParaRPr lang="pt-B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1643042" y="1857364"/>
            <a:ext cx="557216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</a:rPr>
              <a:t>Redes de Precedência </a:t>
            </a:r>
            <a:r>
              <a:rPr lang="pt-BR" sz="2800" b="1" dirty="0" smtClean="0">
                <a:solidFill>
                  <a:schemeClr val="bg1"/>
                </a:solidFill>
              </a:rPr>
              <a:t>e Recursos:</a:t>
            </a:r>
            <a:endParaRPr lang="pt-BR" sz="2800" b="1" dirty="0" smtClean="0">
              <a:solidFill>
                <a:schemeClr val="bg1"/>
              </a:solidFill>
            </a:endParaRPr>
          </a:p>
          <a:p>
            <a:r>
              <a:rPr lang="pt-BR" sz="2800" dirty="0" smtClean="0">
                <a:solidFill>
                  <a:schemeClr val="bg1"/>
                </a:solidFill>
              </a:rPr>
              <a:t> </a:t>
            </a:r>
            <a:endParaRPr lang="pt-BR" sz="28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chemeClr val="bg1"/>
                </a:solidFill>
              </a:rPr>
              <a:t>Caminho </a:t>
            </a:r>
            <a:r>
              <a:rPr lang="pt-BR" sz="2800" dirty="0" smtClean="0">
                <a:solidFill>
                  <a:schemeClr val="bg1"/>
                </a:solidFill>
              </a:rPr>
              <a:t>Crítico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chemeClr val="bg1"/>
                </a:solidFill>
              </a:rPr>
              <a:t>Recursos </a:t>
            </a:r>
            <a:r>
              <a:rPr lang="pt-BR" sz="2800" dirty="0" smtClean="0">
                <a:solidFill>
                  <a:schemeClr val="bg1"/>
                </a:solidFill>
              </a:rPr>
              <a:t>Críticos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chemeClr val="bg1"/>
                </a:solidFill>
              </a:rPr>
              <a:t>Mapeamento das Ferramentas</a:t>
            </a:r>
            <a:endParaRPr lang="pt-BR" sz="2800" dirty="0" smtClean="0">
              <a:solidFill>
                <a:schemeClr val="bg1"/>
              </a:solidFill>
            </a:endParaRPr>
          </a:p>
          <a:p>
            <a:endParaRPr lang="pt-BR" sz="2800" dirty="0" smtClean="0">
              <a:solidFill>
                <a:schemeClr val="bg1"/>
              </a:solidFill>
            </a:endParaRPr>
          </a:p>
          <a:p>
            <a:endParaRPr lang="pt-B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714348" y="1285860"/>
            <a:ext cx="75724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</a:rPr>
              <a:t>Cronograma:</a:t>
            </a:r>
            <a:endParaRPr lang="pt-BR" sz="2800" dirty="0" smtClean="0">
              <a:solidFill>
                <a:schemeClr val="bg1"/>
              </a:solidFill>
            </a:endParaRPr>
          </a:p>
          <a:p>
            <a:endParaRPr lang="pt-B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428868"/>
            <a:ext cx="8420127" cy="269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ixaDeTexto 5"/>
          <p:cNvSpPr txBox="1"/>
          <p:nvPr/>
        </p:nvSpPr>
        <p:spPr>
          <a:xfrm>
            <a:off x="5286380" y="5357826"/>
            <a:ext cx="2319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DIAGRAMA DE GANTT</a:t>
            </a:r>
            <a:endParaRPr lang="pt-BR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500034" y="1357298"/>
            <a:ext cx="2104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Fases de um projeto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15074" y="1285860"/>
            <a:ext cx="2155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Grupos de Processos</a:t>
            </a:r>
            <a:endParaRPr lang="pt-BR" b="1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2214554"/>
            <a:ext cx="3992479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ixaDeTexto 7"/>
          <p:cNvSpPr txBox="1"/>
          <p:nvPr/>
        </p:nvSpPr>
        <p:spPr>
          <a:xfrm>
            <a:off x="5000628" y="2214554"/>
            <a:ext cx="34290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dirty="0" smtClean="0">
                <a:solidFill>
                  <a:srgbClr val="FFFF00"/>
                </a:solidFill>
              </a:rPr>
              <a:t>Processos de Iniciação</a:t>
            </a:r>
          </a:p>
          <a:p>
            <a:pPr algn="r"/>
            <a:r>
              <a:rPr lang="pt-BR" sz="2400" dirty="0" smtClean="0">
                <a:solidFill>
                  <a:schemeClr val="bg1"/>
                </a:solidFill>
              </a:rPr>
              <a:t>Processos de Planejamento</a:t>
            </a:r>
          </a:p>
          <a:p>
            <a:pPr algn="r"/>
            <a:r>
              <a:rPr lang="pt-BR" sz="2400" dirty="0" smtClean="0">
                <a:solidFill>
                  <a:srgbClr val="FFFF00"/>
                </a:solidFill>
              </a:rPr>
              <a:t>Processos de Monitoramento e Controle</a:t>
            </a:r>
          </a:p>
          <a:p>
            <a:pPr algn="r"/>
            <a:r>
              <a:rPr lang="pt-BR" sz="2400" dirty="0" smtClean="0">
                <a:solidFill>
                  <a:schemeClr val="bg1"/>
                </a:solidFill>
              </a:rPr>
              <a:t>Processos de Execução</a:t>
            </a:r>
          </a:p>
          <a:p>
            <a:pPr algn="r"/>
            <a:r>
              <a:rPr lang="pt-BR" sz="2400" dirty="0" smtClean="0">
                <a:solidFill>
                  <a:srgbClr val="FFFF00"/>
                </a:solidFill>
              </a:rPr>
              <a:t>Processos de Encerramento</a:t>
            </a:r>
            <a:endParaRPr lang="pt-BR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/>
          <p:cNvSpPr/>
          <p:nvPr/>
        </p:nvSpPr>
        <p:spPr>
          <a:xfrm>
            <a:off x="571472" y="1273718"/>
            <a:ext cx="2454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Áreas de Conhecimento</a:t>
            </a:r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357298"/>
            <a:ext cx="4929222" cy="50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ixaDeTexto 5"/>
          <p:cNvSpPr txBox="1"/>
          <p:nvPr/>
        </p:nvSpPr>
        <p:spPr>
          <a:xfrm>
            <a:off x="642910" y="1887574"/>
            <a:ext cx="278608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rgbClr val="FFFF00"/>
                </a:solidFill>
              </a:rPr>
              <a:t>Pessoas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rgbClr val="FFFF00"/>
                </a:solidFill>
              </a:rPr>
              <a:t>Tempo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rgbClr val="FFFF00"/>
                </a:solidFill>
              </a:rPr>
              <a:t>Custo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rgbClr val="FFFF00"/>
                </a:solidFill>
              </a:rPr>
              <a:t>Comunicações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rgbClr val="FFFF00"/>
                </a:solidFill>
              </a:rPr>
              <a:t>Aquisições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rgbClr val="FFFF00"/>
                </a:solidFill>
              </a:rPr>
              <a:t>Qualidade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rgbClr val="FFFF00"/>
                </a:solidFill>
              </a:rPr>
              <a:t>Escopo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rgbClr val="FFFF00"/>
                </a:solidFill>
              </a:rPr>
              <a:t>Riscos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 smtClean="0">
                <a:solidFill>
                  <a:srgbClr val="FFFF00"/>
                </a:solidFill>
              </a:rPr>
              <a:t>Integração</a:t>
            </a:r>
            <a:endParaRPr lang="pt-BR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/>
          <p:cNvSpPr/>
          <p:nvPr/>
        </p:nvSpPr>
        <p:spPr>
          <a:xfrm>
            <a:off x="714348" y="1857364"/>
            <a:ext cx="77867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 smtClean="0">
                <a:solidFill>
                  <a:schemeClr val="bg1"/>
                </a:solidFill>
              </a:rPr>
              <a:t>Gerenciar um </a:t>
            </a:r>
            <a:r>
              <a:rPr lang="pt-BR" sz="3200" dirty="0" smtClean="0">
                <a:solidFill>
                  <a:schemeClr val="bg1"/>
                </a:solidFill>
              </a:rPr>
              <a:t>projeto:</a:t>
            </a:r>
          </a:p>
          <a:p>
            <a:endParaRPr lang="pt-BR" sz="32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Identificar </a:t>
            </a:r>
            <a:r>
              <a:rPr lang="pt-BR" sz="3200" dirty="0" smtClean="0">
                <a:solidFill>
                  <a:schemeClr val="bg1"/>
                </a:solidFill>
              </a:rPr>
              <a:t>as necessidades;</a:t>
            </a:r>
          </a:p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Definir </a:t>
            </a:r>
            <a:r>
              <a:rPr lang="pt-BR" sz="3200" dirty="0" smtClean="0">
                <a:solidFill>
                  <a:schemeClr val="bg1"/>
                </a:solidFill>
              </a:rPr>
              <a:t>objetivos claros </a:t>
            </a:r>
            <a:r>
              <a:rPr lang="pt-BR" sz="3200" dirty="0" smtClean="0">
                <a:solidFill>
                  <a:schemeClr val="bg1"/>
                </a:solidFill>
              </a:rPr>
              <a:t>e alcançáveis</a:t>
            </a:r>
            <a:r>
              <a:rPr lang="pt-BR" sz="3200" dirty="0" smtClean="0">
                <a:solidFill>
                  <a:schemeClr val="bg1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Balanceamento </a:t>
            </a:r>
            <a:r>
              <a:rPr lang="pt-BR" sz="3200" dirty="0" smtClean="0">
                <a:solidFill>
                  <a:schemeClr val="bg1"/>
                </a:solidFill>
              </a:rPr>
              <a:t>de </a:t>
            </a:r>
            <a:r>
              <a:rPr lang="pt-BR" sz="3200" dirty="0" smtClean="0">
                <a:solidFill>
                  <a:schemeClr val="bg1"/>
                </a:solidFill>
              </a:rPr>
              <a:t>demandas conflitantes;</a:t>
            </a:r>
          </a:p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Atenção ao Escopo e às mudanças. </a:t>
            </a:r>
            <a:endParaRPr lang="pt-B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-1143040" y="1357298"/>
            <a:ext cx="978970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 smtClean="0">
                <a:solidFill>
                  <a:schemeClr val="accent1"/>
                </a:solidFill>
              </a:rPr>
              <a:t>Obrigado!</a:t>
            </a:r>
          </a:p>
          <a:p>
            <a:pPr algn="r"/>
            <a:r>
              <a:rPr lang="pt-BR" sz="3600" b="1" dirty="0" smtClean="0">
                <a:solidFill>
                  <a:schemeClr val="accent1"/>
                </a:solidFill>
              </a:rPr>
              <a:t>Dúvidas – Questões - Brindes</a:t>
            </a:r>
            <a:endParaRPr lang="pt-BR" sz="36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42910" y="328612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-1000164" y="3786190"/>
            <a:ext cx="9789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>
                <a:solidFill>
                  <a:srgbClr val="FFFF00"/>
                </a:solidFill>
              </a:rPr>
              <a:t>http://thiagofagury.blogspot.com</a:t>
            </a:r>
          </a:p>
          <a:p>
            <a:pPr algn="r"/>
            <a:r>
              <a:rPr lang="pt-BR" sz="3600" b="1" dirty="0" smtClean="0">
                <a:solidFill>
                  <a:srgbClr val="FFFF00"/>
                </a:solidFill>
              </a:rPr>
              <a:t>thiagofagury@gmail.com</a:t>
            </a:r>
            <a:endParaRPr lang="pt-BR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765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Motivação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brasi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714487"/>
            <a:ext cx="6715172" cy="4099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928794" y="1500174"/>
            <a:ext cx="5314725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solidFill>
                  <a:schemeClr val="bg1"/>
                </a:solidFill>
              </a:rPr>
              <a:t>O que é um projeto </a:t>
            </a:r>
            <a:r>
              <a:rPr lang="pt-BR" sz="3600" dirty="0" smtClean="0">
                <a:solidFill>
                  <a:schemeClr val="bg1"/>
                </a:solidFill>
              </a:rPr>
              <a:t>?</a:t>
            </a:r>
          </a:p>
          <a:p>
            <a:endParaRPr lang="pt-BR" sz="3600" dirty="0" smtClean="0">
              <a:solidFill>
                <a:schemeClr val="bg1"/>
              </a:solidFill>
            </a:endParaRPr>
          </a:p>
          <a:p>
            <a:r>
              <a:rPr lang="pt-BR" sz="3600" dirty="0" smtClean="0">
                <a:solidFill>
                  <a:schemeClr val="bg1"/>
                </a:solidFill>
              </a:rPr>
              <a:t>“Um esforço TEMPORÁRIO</a:t>
            </a:r>
          </a:p>
          <a:p>
            <a:r>
              <a:rPr lang="pt-BR" sz="3600" dirty="0" smtClean="0">
                <a:solidFill>
                  <a:schemeClr val="bg1"/>
                </a:solidFill>
              </a:rPr>
              <a:t>empreendido para criar um</a:t>
            </a:r>
          </a:p>
          <a:p>
            <a:r>
              <a:rPr lang="pt-BR" sz="3600" dirty="0" smtClean="0">
                <a:solidFill>
                  <a:schemeClr val="bg1"/>
                </a:solidFill>
              </a:rPr>
              <a:t>produto, serviço ou</a:t>
            </a:r>
          </a:p>
          <a:p>
            <a:r>
              <a:rPr lang="pt-BR" sz="3600" dirty="0" smtClean="0">
                <a:solidFill>
                  <a:schemeClr val="bg1"/>
                </a:solidFill>
              </a:rPr>
              <a:t>resultado EXCLUSIVO</a:t>
            </a:r>
            <a:r>
              <a:rPr lang="pt-BR" sz="3600" dirty="0" smtClean="0">
                <a:solidFill>
                  <a:schemeClr val="bg1"/>
                </a:solidFill>
              </a:rPr>
              <a:t>”</a:t>
            </a:r>
          </a:p>
          <a:p>
            <a:endParaRPr lang="pt-BR" sz="3600" dirty="0" smtClean="0">
              <a:solidFill>
                <a:schemeClr val="bg1"/>
              </a:solidFill>
            </a:endParaRPr>
          </a:p>
          <a:p>
            <a:r>
              <a:rPr lang="pt-BR" sz="2400" dirty="0" smtClean="0">
                <a:solidFill>
                  <a:schemeClr val="bg1"/>
                </a:solidFill>
              </a:rPr>
              <a:t>Project Management </a:t>
            </a:r>
            <a:r>
              <a:rPr lang="pt-BR" sz="2400" dirty="0" err="1" smtClean="0">
                <a:solidFill>
                  <a:schemeClr val="bg1"/>
                </a:solidFill>
              </a:rPr>
              <a:t>Institute</a:t>
            </a:r>
            <a:r>
              <a:rPr lang="pt-BR" sz="2400" dirty="0" smtClean="0">
                <a:solidFill>
                  <a:schemeClr val="bg1"/>
                </a:solidFill>
              </a:rPr>
              <a:t> - PMI.</a:t>
            </a:r>
            <a:endParaRPr lang="pt-B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928794" y="1500174"/>
            <a:ext cx="5314725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solidFill>
                  <a:schemeClr val="bg1"/>
                </a:solidFill>
              </a:rPr>
              <a:t>O que é um projeto </a:t>
            </a:r>
            <a:r>
              <a:rPr lang="pt-BR" sz="3600" dirty="0" smtClean="0">
                <a:solidFill>
                  <a:schemeClr val="bg1"/>
                </a:solidFill>
              </a:rPr>
              <a:t>?</a:t>
            </a:r>
          </a:p>
          <a:p>
            <a:endParaRPr lang="pt-BR" sz="3600" dirty="0" smtClean="0">
              <a:solidFill>
                <a:schemeClr val="bg1"/>
              </a:solidFill>
            </a:endParaRPr>
          </a:p>
          <a:p>
            <a:r>
              <a:rPr lang="pt-BR" sz="3600" dirty="0" smtClean="0">
                <a:solidFill>
                  <a:schemeClr val="bg1"/>
                </a:solidFill>
              </a:rPr>
              <a:t>“Um esforço TEMPORÁRIO</a:t>
            </a:r>
          </a:p>
          <a:p>
            <a:r>
              <a:rPr lang="pt-BR" sz="3600" dirty="0" smtClean="0">
                <a:solidFill>
                  <a:schemeClr val="bg1"/>
                </a:solidFill>
              </a:rPr>
              <a:t>empreendido para criar um</a:t>
            </a:r>
          </a:p>
          <a:p>
            <a:r>
              <a:rPr lang="pt-BR" sz="3600" dirty="0" smtClean="0">
                <a:solidFill>
                  <a:schemeClr val="bg1"/>
                </a:solidFill>
              </a:rPr>
              <a:t>produto, serviço ou</a:t>
            </a:r>
          </a:p>
          <a:p>
            <a:r>
              <a:rPr lang="pt-BR" sz="3600" dirty="0" smtClean="0">
                <a:solidFill>
                  <a:schemeClr val="bg1"/>
                </a:solidFill>
              </a:rPr>
              <a:t>resultado EXCLUSIVO</a:t>
            </a:r>
            <a:r>
              <a:rPr lang="pt-BR" sz="3600" dirty="0" smtClean="0">
                <a:solidFill>
                  <a:schemeClr val="bg1"/>
                </a:solidFill>
              </a:rPr>
              <a:t>”</a:t>
            </a:r>
          </a:p>
          <a:p>
            <a:endParaRPr lang="pt-BR" sz="3600" dirty="0" smtClean="0">
              <a:solidFill>
                <a:schemeClr val="bg1"/>
              </a:solidFill>
            </a:endParaRPr>
          </a:p>
          <a:p>
            <a:r>
              <a:rPr lang="pt-BR" sz="2400" dirty="0" smtClean="0">
                <a:solidFill>
                  <a:schemeClr val="bg1"/>
                </a:solidFill>
              </a:rPr>
              <a:t>Project Management </a:t>
            </a:r>
            <a:r>
              <a:rPr lang="pt-BR" sz="2400" dirty="0" err="1" smtClean="0">
                <a:solidFill>
                  <a:schemeClr val="bg1"/>
                </a:solidFill>
              </a:rPr>
              <a:t>Institute</a:t>
            </a:r>
            <a:r>
              <a:rPr lang="pt-BR" sz="2400" dirty="0" smtClean="0">
                <a:solidFill>
                  <a:schemeClr val="bg1"/>
                </a:solidFill>
              </a:rPr>
              <a:t> - PMI.</a:t>
            </a:r>
            <a:endParaRPr lang="pt-B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285852" y="1142984"/>
            <a:ext cx="621510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>
                <a:solidFill>
                  <a:schemeClr val="bg1"/>
                </a:solidFill>
              </a:rPr>
              <a:t>Exemplos de projeto:</a:t>
            </a:r>
          </a:p>
          <a:p>
            <a:endParaRPr lang="pt-BR" sz="3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Desenvolvimento/implantação </a:t>
            </a:r>
            <a:r>
              <a:rPr lang="pt-BR" sz="3600" dirty="0" smtClean="0">
                <a:solidFill>
                  <a:schemeClr val="bg1"/>
                </a:solidFill>
              </a:rPr>
              <a:t>de software</a:t>
            </a:r>
            <a:endParaRPr lang="pt-BR" sz="3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Construção de um prédio</a:t>
            </a:r>
          </a:p>
          <a:p>
            <a:pPr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Uma viagem</a:t>
            </a:r>
          </a:p>
          <a:p>
            <a:pPr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Lançamento de um novo carro</a:t>
            </a:r>
          </a:p>
          <a:p>
            <a:pPr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Uma festa de casamento</a:t>
            </a:r>
            <a:endParaRPr lang="pt-BR" sz="3600" dirty="0" smtClean="0">
              <a:solidFill>
                <a:schemeClr val="bg1"/>
              </a:solidFill>
            </a:endParaRPr>
          </a:p>
          <a:p>
            <a:endParaRPr lang="pt-BR" sz="3600" dirty="0" smtClean="0">
              <a:solidFill>
                <a:schemeClr val="bg1"/>
              </a:solidFill>
            </a:endParaRPr>
          </a:p>
          <a:p>
            <a:endParaRPr lang="pt-B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142984"/>
            <a:ext cx="80010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>
                <a:solidFill>
                  <a:schemeClr val="bg1"/>
                </a:solidFill>
              </a:rPr>
              <a:t>O que é PMI?</a:t>
            </a:r>
          </a:p>
          <a:p>
            <a:endParaRPr lang="pt-BR" sz="3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Project Management </a:t>
            </a:r>
            <a:r>
              <a:rPr lang="pt-BR" sz="3200" dirty="0" err="1" smtClean="0">
                <a:solidFill>
                  <a:schemeClr val="bg1"/>
                </a:solidFill>
              </a:rPr>
              <a:t>Institute</a:t>
            </a:r>
            <a:endParaRPr lang="pt-BR" sz="32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30 anos de criação</a:t>
            </a:r>
          </a:p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Maior Instituto de GP no Mundo</a:t>
            </a:r>
          </a:p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Membros em 150 Países</a:t>
            </a:r>
          </a:p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Mais de 200.000 filiados</a:t>
            </a:r>
          </a:p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O Brasil é o 3º em número </a:t>
            </a:r>
            <a:r>
              <a:rPr lang="pt-BR" sz="3200" dirty="0" err="1" smtClean="0">
                <a:solidFill>
                  <a:schemeClr val="bg1"/>
                </a:solidFill>
              </a:rPr>
              <a:t>de“Chapters</a:t>
            </a:r>
            <a:r>
              <a:rPr lang="pt-BR" sz="3200" dirty="0" smtClean="0">
                <a:solidFill>
                  <a:schemeClr val="bg1"/>
                </a:solidFill>
              </a:rPr>
              <a:t>”</a:t>
            </a:r>
          </a:p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200" dirty="0" err="1" smtClean="0">
                <a:solidFill>
                  <a:schemeClr val="bg1"/>
                </a:solidFill>
              </a:rPr>
              <a:t>Chapter</a:t>
            </a:r>
            <a:r>
              <a:rPr lang="pt-BR" sz="3200" dirty="0" smtClean="0">
                <a:solidFill>
                  <a:schemeClr val="bg1"/>
                </a:solidFill>
              </a:rPr>
              <a:t> Goiás – Criado em 2003</a:t>
            </a:r>
          </a:p>
          <a:p>
            <a:endParaRPr lang="pt-B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357298"/>
            <a:ext cx="5429288" cy="4229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ixaDeTexto 4"/>
          <p:cNvSpPr txBox="1"/>
          <p:nvPr/>
        </p:nvSpPr>
        <p:spPr>
          <a:xfrm>
            <a:off x="3071802" y="5786454"/>
            <a:ext cx="2437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 smtClean="0">
                <a:solidFill>
                  <a:schemeClr val="bg1"/>
                </a:solidFill>
              </a:rPr>
              <a:t>www.pmi.org</a:t>
            </a:r>
            <a:endParaRPr lang="pt-B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</a:t>
            </a:r>
            <a:r>
              <a:rPr lang="pt-BR" sz="2800" b="1" dirty="0" smtClean="0">
                <a:solidFill>
                  <a:schemeClr val="accent1"/>
                </a:solidFill>
              </a:rPr>
              <a:t>PMI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1357290" y="1714488"/>
            <a:ext cx="64294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chemeClr val="bg1"/>
                </a:solidFill>
              </a:rPr>
              <a:t>Grupos de Estudo (SIG):</a:t>
            </a:r>
          </a:p>
          <a:p>
            <a:endParaRPr lang="pt-BR" sz="3200" dirty="0" smtClean="0">
              <a:solidFill>
                <a:schemeClr val="bg1"/>
              </a:solidFill>
            </a:endParaRPr>
          </a:p>
          <a:p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 (...)</a:t>
            </a:r>
            <a:endParaRPr lang="pt-BR" sz="3200" dirty="0" smtClean="0">
              <a:solidFill>
                <a:schemeClr val="bg1"/>
              </a:solidFill>
            </a:endParaRPr>
          </a:p>
          <a:p>
            <a:r>
              <a:rPr lang="pt-BR" sz="3200" dirty="0" smtClean="0">
                <a:solidFill>
                  <a:schemeClr val="bg1"/>
                </a:solidFill>
              </a:rPr>
              <a:t>•</a:t>
            </a:r>
            <a:r>
              <a:rPr lang="pt-BR" sz="3200" dirty="0" err="1" smtClean="0">
                <a:solidFill>
                  <a:schemeClr val="bg1"/>
                </a:solidFill>
              </a:rPr>
              <a:t>Information</a:t>
            </a:r>
            <a:r>
              <a:rPr lang="pt-BR" sz="3200" dirty="0" smtClean="0">
                <a:solidFill>
                  <a:schemeClr val="bg1"/>
                </a:solidFill>
              </a:rPr>
              <a:t> Systems</a:t>
            </a:r>
          </a:p>
          <a:p>
            <a:r>
              <a:rPr lang="pt-BR" sz="3200" dirty="0" smtClean="0">
                <a:solidFill>
                  <a:schemeClr val="bg1"/>
                </a:solidFill>
              </a:rPr>
              <a:t>•</a:t>
            </a:r>
            <a:r>
              <a:rPr lang="pt-BR" sz="3200" dirty="0" err="1" smtClean="0">
                <a:solidFill>
                  <a:schemeClr val="bg1"/>
                </a:solidFill>
              </a:rPr>
              <a:t>Information</a:t>
            </a: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200" dirty="0" err="1" smtClean="0">
                <a:solidFill>
                  <a:schemeClr val="bg1"/>
                </a:solidFill>
              </a:rPr>
              <a:t>Technology</a:t>
            </a: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&amp; Telecom</a:t>
            </a:r>
            <a:endParaRPr lang="pt-BR" sz="3200" dirty="0" smtClean="0">
              <a:solidFill>
                <a:schemeClr val="bg1"/>
              </a:solidFill>
            </a:endParaRPr>
          </a:p>
          <a:p>
            <a:r>
              <a:rPr lang="pt-BR" sz="3200" dirty="0" smtClean="0">
                <a:solidFill>
                  <a:schemeClr val="bg1"/>
                </a:solidFill>
              </a:rPr>
              <a:t>  (...)</a:t>
            </a:r>
            <a:endParaRPr lang="pt-B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</TotalTime>
  <Words>637</Words>
  <Application>Microsoft Office PowerPoint</Application>
  <PresentationFormat>Apresentação na tela (4:3)</PresentationFormat>
  <Paragraphs>159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27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Kennedy</dc:creator>
  <cp:lastModifiedBy>Kennedy</cp:lastModifiedBy>
  <cp:revision>84</cp:revision>
  <dcterms:created xsi:type="dcterms:W3CDTF">2007-11-26T19:49:24Z</dcterms:created>
  <dcterms:modified xsi:type="dcterms:W3CDTF">2007-11-28T11:32:09Z</dcterms:modified>
</cp:coreProperties>
</file>